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85" r:id="rId5"/>
    <p:sldId id="284" r:id="rId6"/>
    <p:sldId id="266" r:id="rId7"/>
    <p:sldId id="287" r:id="rId8"/>
    <p:sldId id="259" r:id="rId9"/>
    <p:sldId id="260" r:id="rId10"/>
    <p:sldId id="261" r:id="rId11"/>
    <p:sldId id="262" r:id="rId12"/>
    <p:sldId id="263" r:id="rId13"/>
    <p:sldId id="264" r:id="rId14"/>
    <p:sldId id="265" r:id="rId15"/>
    <p:sldId id="267" r:id="rId16"/>
    <p:sldId id="268" r:id="rId17"/>
    <p:sldId id="269" r:id="rId18"/>
    <p:sldId id="270" r:id="rId19"/>
    <p:sldId id="271" r:id="rId20"/>
    <p:sldId id="272" r:id="rId21"/>
    <p:sldId id="273" r:id="rId22"/>
    <p:sldId id="274" r:id="rId23"/>
    <p:sldId id="275" r:id="rId24"/>
    <p:sldId id="276" r:id="rId25"/>
    <p:sldId id="277" r:id="rId26"/>
    <p:sldId id="283" r:id="rId27"/>
    <p:sldId id="278" r:id="rId28"/>
    <p:sldId id="279" r:id="rId29"/>
    <p:sldId id="280" r:id="rId30"/>
    <p:sldId id="281" r:id="rId31"/>
    <p:sldId id="282" r:id="rId32"/>
    <p:sldId id="286"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0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ABBF30-A3A8-4632-992D-58299141452C}" type="datetimeFigureOut">
              <a:rPr lang="en-US" smtClean="0"/>
              <a:t>9/1/2018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336522-0A8A-40E4-8F09-986B4D641AF9}" type="slidenum">
              <a:rPr lang="en-US" smtClean="0"/>
              <a:t>‹#›</a:t>
            </a:fld>
            <a:endParaRPr lang="en-US"/>
          </a:p>
        </p:txBody>
      </p:sp>
    </p:spTree>
    <p:extLst>
      <p:ext uri="{BB962C8B-B14F-4D97-AF65-F5344CB8AC3E}">
        <p14:creationId xmlns:p14="http://schemas.microsoft.com/office/powerpoint/2010/main" val="3176251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CA511C-143B-4864-8A15-3280BC77BB41}"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779764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A6A155-201E-453B-8263-1134EE5BDEC3}"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681185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FB355-76AC-4CA3-8C88-00E294EC3833}"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085799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56BE81-5F03-4AEB-AF29-0B451CD97BF8}"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494358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DC0463-4025-44F8-B223-E5BA4F9373E5}" type="datetime1">
              <a:rPr lang="en-US" smtClean="0"/>
              <a:t>9/1/2018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3001112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A56AD0-1B93-4270-AA51-1D6AFFE0E672}" type="datetime1">
              <a:rPr lang="en-US" smtClean="0"/>
              <a:t>9/1/2018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306592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8DF5DB-FF55-446C-B5BC-53F85A35F97C}" type="datetime1">
              <a:rPr lang="en-US" smtClean="0"/>
              <a:t>9/1/2018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1597498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9B27663-F658-4DCE-B1CE-54D4B88D45AA}" type="datetime1">
              <a:rPr lang="en-US" smtClean="0"/>
              <a:t>9/1/2018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538300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277B8C-1C1E-4448-8BAB-63E8EF0337C8}" type="datetime1">
              <a:rPr lang="en-US" smtClean="0"/>
              <a:t>9/1/2018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323649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40FD64-563F-424E-9D40-CE6A1B3062BB}" type="datetime1">
              <a:rPr lang="en-US" smtClean="0"/>
              <a:t>9/1/2018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354924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74E9DC-844C-468D-9B5A-DC47468271AD}" type="datetime1">
              <a:rPr lang="en-US" smtClean="0"/>
              <a:t>9/1/2018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59B97-B988-4A5A-B903-AC3753D38BCE}" type="slidenum">
              <a:rPr lang="en-US" smtClean="0"/>
              <a:t>‹#›</a:t>
            </a:fld>
            <a:endParaRPr lang="en-US"/>
          </a:p>
        </p:txBody>
      </p:sp>
    </p:spTree>
    <p:extLst>
      <p:ext uri="{BB962C8B-B14F-4D97-AF65-F5344CB8AC3E}">
        <p14:creationId xmlns:p14="http://schemas.microsoft.com/office/powerpoint/2010/main" val="2719526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91D3B-DC18-4AF6-BD94-7FFEF5E64D31}" type="datetime1">
              <a:rPr lang="en-US" smtClean="0"/>
              <a:t>9/1/2018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859B97-B988-4A5A-B903-AC3753D38BCE}" type="slidenum">
              <a:rPr lang="en-US" smtClean="0"/>
              <a:t>‹#›</a:t>
            </a:fld>
            <a:endParaRPr lang="en-US"/>
          </a:p>
        </p:txBody>
      </p:sp>
    </p:spTree>
    <p:extLst>
      <p:ext uri="{BB962C8B-B14F-4D97-AF65-F5344CB8AC3E}">
        <p14:creationId xmlns:p14="http://schemas.microsoft.com/office/powerpoint/2010/main" val="3779184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667" y="2590800"/>
            <a:ext cx="7772400" cy="1407680"/>
          </a:xfrm>
        </p:spPr>
        <p:txBody>
          <a:bodyPr>
            <a:normAutofit/>
          </a:bodyPr>
          <a:lstStyle/>
          <a:p>
            <a:r>
              <a:rPr lang="en-US" sz="4000" dirty="0" smtClean="0">
                <a:latin typeface="Times New Roman" pitchFamily="18" charset="0"/>
                <a:cs typeface="Times New Roman" pitchFamily="18" charset="0"/>
              </a:rPr>
              <a:t>Electronic Thesis and Dissertation</a:t>
            </a:r>
            <a:endParaRPr lang="en-US" sz="4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F3859B97-B988-4A5A-B903-AC3753D38BCE}" type="slidenum">
              <a:rPr lang="en-US" smtClean="0"/>
              <a:t>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 y="381000"/>
            <a:ext cx="4492867" cy="1600200"/>
          </a:xfrm>
          <a:prstGeom prst="rect">
            <a:avLst/>
          </a:prstGeom>
        </p:spPr>
      </p:pic>
    </p:spTree>
    <p:extLst>
      <p:ext uri="{BB962C8B-B14F-4D97-AF65-F5344CB8AC3E}">
        <p14:creationId xmlns:p14="http://schemas.microsoft.com/office/powerpoint/2010/main" val="34260498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sz="3200" dirty="0" smtClean="0">
                <a:latin typeface="Times New Roman" pitchFamily="18" charset="0"/>
                <a:cs typeface="Times New Roman" pitchFamily="18" charset="0"/>
              </a:rPr>
              <a:t>Introduction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12619" y="1066800"/>
            <a:ext cx="8229600" cy="5105400"/>
          </a:xfrm>
        </p:spPr>
        <p:txBody>
          <a:bodyPr>
            <a:noAutofit/>
          </a:bodyPr>
          <a:lstStyle/>
          <a:p>
            <a:pPr>
              <a:buFont typeface="Wingdings" pitchFamily="2" charset="2"/>
              <a:buChar char="§"/>
            </a:pPr>
            <a:r>
              <a:rPr lang="en-US" sz="2000" dirty="0" smtClean="0">
                <a:latin typeface="Times New Roman" pitchFamily="18" charset="0"/>
                <a:cs typeface="Times New Roman" pitchFamily="18" charset="0"/>
              </a:rPr>
              <a:t>Nowadays</a:t>
            </a:r>
            <a:r>
              <a:rPr lang="en-US" sz="2000" dirty="0">
                <a:latin typeface="Times New Roman" pitchFamily="18" charset="0"/>
                <a:cs typeface="Times New Roman" pitchFamily="18" charset="0"/>
              </a:rPr>
              <a:t>, modern technologies are sharply developed. And most of the people widely use </a:t>
            </a:r>
            <a:r>
              <a:rPr lang="en-US" sz="2000" dirty="0" smtClean="0">
                <a:latin typeface="Times New Roman" pitchFamily="18" charset="0"/>
                <a:cs typeface="Times New Roman" pitchFamily="18" charset="0"/>
              </a:rPr>
              <a:t>the internet </a:t>
            </a:r>
            <a:r>
              <a:rPr lang="en-US" sz="2000" dirty="0">
                <a:latin typeface="Times New Roman" pitchFamily="18" charset="0"/>
                <a:cs typeface="Times New Roman" pitchFamily="18" charset="0"/>
              </a:rPr>
              <a:t>with mobile phones and computers for various purposes. Most of the universities around the world use online libraries. In that libraries, students can search books at every time and everywhere. It can save time and energy</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 </a:t>
            </a:r>
          </a:p>
          <a:p>
            <a:pPr>
              <a:buFont typeface="Wingdings" pitchFamily="2" charset="2"/>
              <a:buChar char="§"/>
            </a:pPr>
            <a:r>
              <a:rPr lang="en-US" sz="2000" dirty="0">
                <a:latin typeface="Times New Roman" pitchFamily="18" charset="0"/>
                <a:cs typeface="Times New Roman" pitchFamily="18" charset="0"/>
              </a:rPr>
              <a:t>Our project ETD (Electronic thesis and dissertation), it mainly focuses to search easily theses and dissertations of Computer University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at one place. In our project, students can search theses with their abstracts from 2008 to 2016. 	</a:t>
            </a:r>
          </a:p>
          <a:p>
            <a:pPr>
              <a:buFont typeface="Wingdings" pitchFamily="2" charset="2"/>
              <a:buChar char="§"/>
            </a:pPr>
            <a:r>
              <a:rPr lang="en-US" sz="2000" dirty="0">
                <a:latin typeface="Times New Roman" pitchFamily="18" charset="0"/>
                <a:cs typeface="Times New Roman" pitchFamily="18" charset="0"/>
              </a:rPr>
              <a:t>In our ETD project, students can also search theses reference books and global theses and dissertations from other universities around the world for various fields and </a:t>
            </a:r>
            <a:r>
              <a:rPr lang="en-US" sz="2000" dirty="0" smtClean="0">
                <a:latin typeface="Times New Roman" pitchFamily="18" charset="0"/>
                <a:cs typeface="Times New Roman" pitchFamily="18" charset="0"/>
              </a:rPr>
              <a:t>majors.</a:t>
            </a:r>
            <a:r>
              <a:rPr lang="en-US" sz="2000" dirty="0">
                <a:latin typeface="Times New Roman" pitchFamily="18" charset="0"/>
                <a:cs typeface="Times New Roman" pitchFamily="18" charset="0"/>
              </a:rPr>
              <a:t> </a:t>
            </a:r>
          </a:p>
          <a:p>
            <a:pPr>
              <a:buFont typeface="Wingdings" pitchFamily="2" charset="2"/>
              <a:buChar char="§"/>
            </a:pPr>
            <a:r>
              <a:rPr lang="en-US" sz="2000" dirty="0" smtClean="0">
                <a:latin typeface="Times New Roman" pitchFamily="18" charset="0"/>
                <a:cs typeface="Times New Roman" pitchFamily="18" charset="0"/>
              </a:rPr>
              <a:t>The aim </a:t>
            </a:r>
            <a:r>
              <a:rPr lang="en-US" sz="2000" dirty="0">
                <a:latin typeface="Times New Roman" pitchFamily="18" charset="0"/>
                <a:cs typeface="Times New Roman" pitchFamily="18" charset="0"/>
              </a:rPr>
              <a:t>of our ETD project is to save time and energy, to reduce paper works and familiar with electronic library</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 </a:t>
            </a:r>
          </a:p>
        </p:txBody>
      </p:sp>
      <p:sp>
        <p:nvSpPr>
          <p:cNvPr id="4" name="Slide Number Placeholder 3"/>
          <p:cNvSpPr>
            <a:spLocks noGrp="1"/>
          </p:cNvSpPr>
          <p:nvPr>
            <p:ph type="sldNum" sz="quarter" idx="12"/>
          </p:nvPr>
        </p:nvSpPr>
        <p:spPr/>
        <p:txBody>
          <a:bodyPr/>
          <a:lstStyle/>
          <a:p>
            <a:fld id="{F3859B97-B988-4A5A-B903-AC3753D38BCE}" type="slidenum">
              <a:rPr lang="en-US" smtClean="0"/>
              <a:t>10</a:t>
            </a:fld>
            <a:endParaRPr lang="en-US"/>
          </a:p>
        </p:txBody>
      </p:sp>
    </p:spTree>
    <p:extLst>
      <p:ext uri="{BB962C8B-B14F-4D97-AF65-F5344CB8AC3E}">
        <p14:creationId xmlns:p14="http://schemas.microsoft.com/office/powerpoint/2010/main" val="3065203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p:spPr>
        <p:txBody>
          <a:bodyPr>
            <a:normAutofit/>
          </a:bodyPr>
          <a:lstStyle/>
          <a:p>
            <a:r>
              <a:rPr lang="en-US" sz="3200" dirty="0" smtClean="0">
                <a:latin typeface="Times New Roman" pitchFamily="18" charset="0"/>
                <a:cs typeface="Times New Roman" pitchFamily="18" charset="0"/>
              </a:rPr>
              <a:t>Project Development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1600200" y="1066800"/>
            <a:ext cx="5181600" cy="4495800"/>
          </a:xfrm>
        </p:spPr>
        <p:txBody>
          <a:bodyPr>
            <a:normAutofit/>
          </a:bodyPr>
          <a:lstStyle/>
          <a:p>
            <a:pPr marL="0" indent="0">
              <a:buNone/>
            </a:pPr>
            <a:r>
              <a:rPr lang="en-US" sz="2000" u="sng" dirty="0" smtClean="0">
                <a:latin typeface="Times New Roman" pitchFamily="18" charset="0"/>
                <a:cs typeface="Times New Roman" pitchFamily="18" charset="0"/>
              </a:rPr>
              <a:t>Flow Chart for Admin</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524000"/>
            <a:ext cx="5410200" cy="4800600"/>
          </a:xfrm>
          <a:prstGeom prst="rect">
            <a:avLst/>
          </a:prstGeom>
        </p:spPr>
      </p:pic>
    </p:spTree>
    <p:extLst>
      <p:ext uri="{BB962C8B-B14F-4D97-AF65-F5344CB8AC3E}">
        <p14:creationId xmlns:p14="http://schemas.microsoft.com/office/powerpoint/2010/main" val="20434764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12</a:t>
            </a:fld>
            <a:endParaRPr lang="en-US"/>
          </a:p>
        </p:txBody>
      </p:sp>
      <p:sp>
        <p:nvSpPr>
          <p:cNvPr id="6" name="Content Placeholder 5"/>
          <p:cNvSpPr>
            <a:spLocks noGrp="1"/>
          </p:cNvSpPr>
          <p:nvPr>
            <p:ph idx="1"/>
          </p:nvPr>
        </p:nvSpPr>
        <p:spPr>
          <a:xfrm>
            <a:off x="457200" y="381000"/>
            <a:ext cx="8229600" cy="5745163"/>
          </a:xfrm>
        </p:spPr>
        <p:txBody>
          <a:bodyPr>
            <a:normAutofit/>
          </a:bodyPr>
          <a:lstStyle/>
          <a:p>
            <a:pPr marL="0" indent="0">
              <a:buNone/>
            </a:pPr>
            <a:r>
              <a:rPr lang="en-US" sz="2000" u="sng" dirty="0" smtClean="0">
                <a:latin typeface="Times New Roman" pitchFamily="18" charset="0"/>
                <a:cs typeface="Times New Roman" pitchFamily="18" charset="0"/>
              </a:rPr>
              <a:t>Flow Chart For User</a:t>
            </a:r>
            <a:endParaRPr lang="en-US" sz="2000" u="sng" dirty="0">
              <a:latin typeface="Times New Roman" pitchFamily="18" charset="0"/>
              <a:cs typeface="Times New Roman"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954" y="685799"/>
            <a:ext cx="4172091" cy="5680809"/>
          </a:xfrm>
          <a:prstGeom prst="rect">
            <a:avLst/>
          </a:prstGeom>
        </p:spPr>
      </p:pic>
    </p:spTree>
    <p:extLst>
      <p:ext uri="{BB962C8B-B14F-4D97-AF65-F5344CB8AC3E}">
        <p14:creationId xmlns:p14="http://schemas.microsoft.com/office/powerpoint/2010/main" val="4746588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buNone/>
            </a:pPr>
            <a:r>
              <a:rPr lang="en-US" sz="2000" u="sng" dirty="0" err="1" smtClean="0">
                <a:latin typeface="Times New Roman" pitchFamily="18" charset="0"/>
                <a:cs typeface="Times New Roman" pitchFamily="18" charset="0"/>
              </a:rPr>
              <a:t>Usecase</a:t>
            </a:r>
            <a:r>
              <a:rPr lang="en-US" sz="2000" u="sng" dirty="0" smtClean="0">
                <a:latin typeface="Times New Roman" pitchFamily="18" charset="0"/>
                <a:cs typeface="Times New Roman" pitchFamily="18" charset="0"/>
              </a:rPr>
              <a:t> Diagram for Electronic Thesis and Dissertation System</a:t>
            </a:r>
          </a:p>
          <a:p>
            <a:pPr marL="0" indent="0">
              <a:buNone/>
            </a:pPr>
            <a:endParaRPr lang="en-US" sz="2000" u="sng" dirty="0" smtClean="0">
              <a:latin typeface="Times New Roman" pitchFamily="18" charset="0"/>
              <a:cs typeface="Times New Roman" pitchFamily="18" charset="0"/>
            </a:endParaRPr>
          </a:p>
          <a:p>
            <a:pPr marL="0" indent="0">
              <a:buNone/>
            </a:pPr>
            <a:endParaRPr lang="en-US" sz="2000" u="sng"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685800"/>
            <a:ext cx="6629401" cy="5943600"/>
          </a:xfrm>
          <a:prstGeom prst="rect">
            <a:avLst/>
          </a:prstGeom>
        </p:spPr>
      </p:pic>
    </p:spTree>
    <p:extLst>
      <p:ext uri="{BB962C8B-B14F-4D97-AF65-F5344CB8AC3E}">
        <p14:creationId xmlns:p14="http://schemas.microsoft.com/office/powerpoint/2010/main" val="7671498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marL="0" indent="0">
              <a:buNone/>
            </a:pPr>
            <a:r>
              <a:rPr lang="en-US" sz="2000" u="sng" dirty="0" smtClean="0">
                <a:latin typeface="Times New Roman" pitchFamily="18" charset="0"/>
                <a:cs typeface="Times New Roman" pitchFamily="18" charset="0"/>
              </a:rPr>
              <a:t>Sequence Diagram for Electronic and Dissertation System</a:t>
            </a:r>
          </a:p>
          <a:p>
            <a:pPr marL="0" indent="0">
              <a:buNone/>
            </a:pPr>
            <a:endParaRPr lang="en-US" sz="2000" u="sng"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576" y="685800"/>
            <a:ext cx="4356847" cy="6172200"/>
          </a:xfrm>
          <a:prstGeom prst="rect">
            <a:avLst/>
          </a:prstGeom>
        </p:spPr>
      </p:pic>
    </p:spTree>
    <p:extLst>
      <p:ext uri="{BB962C8B-B14F-4D97-AF65-F5344CB8AC3E}">
        <p14:creationId xmlns:p14="http://schemas.microsoft.com/office/powerpoint/2010/main" val="1041343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a:bodyPr>
          <a:lstStyle/>
          <a:p>
            <a:r>
              <a:rPr lang="en-US" sz="3200" dirty="0" smtClean="0">
                <a:latin typeface="Times New Roman" pitchFamily="18" charset="0"/>
                <a:cs typeface="Times New Roman" pitchFamily="18" charset="0"/>
              </a:rPr>
              <a:t>ETD Functions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14400"/>
            <a:ext cx="8229600" cy="5211763"/>
          </a:xfrm>
        </p:spPr>
        <p:txBody>
          <a:bodyPr>
            <a:normAutofit/>
          </a:bodyPr>
          <a:lstStyle/>
          <a:p>
            <a:pPr marL="0" indent="0">
              <a:buNone/>
            </a:pPr>
            <a:r>
              <a:rPr lang="en-US" sz="2000" dirty="0" smtClean="0">
                <a:latin typeface="Times New Roman" pitchFamily="18" charset="0"/>
                <a:cs typeface="Times New Roman" pitchFamily="18" charset="0"/>
              </a:rPr>
              <a:t>In this system, we use navigation bar. When users click navigation bar, users can see Home, </a:t>
            </a:r>
            <a:r>
              <a:rPr lang="en-US" sz="2000" dirty="0" err="1" smtClean="0">
                <a:latin typeface="Times New Roman" pitchFamily="18" charset="0"/>
                <a:cs typeface="Times New Roman" pitchFamily="18" charset="0"/>
              </a:rPr>
              <a:t>ThesisResource</a:t>
            </a:r>
            <a:r>
              <a:rPr lang="en-US" sz="2000" dirty="0" smtClean="0">
                <a:latin typeface="Times New Roman" pitchFamily="18" charset="0"/>
                <a:cs typeface="Times New Roman" pitchFamily="18" charset="0"/>
              </a:rPr>
              <a:t> ,  Publisher,  Admin and Learn More.</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600200"/>
            <a:ext cx="4495800" cy="5257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22" y="2419350"/>
            <a:ext cx="2044878" cy="36195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3645" y="1938337"/>
            <a:ext cx="3953427" cy="4581525"/>
          </a:xfrm>
          <a:prstGeom prst="rect">
            <a:avLst/>
          </a:prstGeom>
        </p:spPr>
      </p:pic>
    </p:spTree>
    <p:extLst>
      <p:ext uri="{BB962C8B-B14F-4D97-AF65-F5344CB8AC3E}">
        <p14:creationId xmlns:p14="http://schemas.microsoft.com/office/powerpoint/2010/main" val="21336689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304800"/>
            <a:ext cx="8229600" cy="6324600"/>
          </a:xfrm>
        </p:spPr>
        <p:txBody>
          <a:bodyPr>
            <a:normAutofit/>
          </a:bodyPr>
          <a:lstStyle/>
          <a:p>
            <a:pPr marL="0" indent="0">
              <a:buNone/>
            </a:pPr>
            <a:r>
              <a:rPr lang="en-US" sz="2000" dirty="0" smtClean="0">
                <a:latin typeface="Times New Roman" pitchFamily="18" charset="0"/>
                <a:cs typeface="Times New Roman" pitchFamily="18" charset="0"/>
              </a:rPr>
              <a:t>In Home Page form, we can see Introduction, Type of Thesis, abstract, and objective.</a:t>
            </a:r>
          </a:p>
          <a:p>
            <a:pPr marL="0" indent="0">
              <a:buNone/>
            </a:pPr>
            <a:endParaRPr lang="en-US" sz="20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F3859B97-B988-4A5A-B903-AC3753D38BCE}" type="slidenum">
              <a:rPr lang="en-US" smtClean="0"/>
              <a:t>16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04" y="1212273"/>
            <a:ext cx="4834704" cy="530821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0" y="1212273"/>
            <a:ext cx="4793493" cy="523952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158" y="1983121"/>
            <a:ext cx="2082979" cy="3766515"/>
          </a:xfrm>
          <a:prstGeom prst="rect">
            <a:avLst/>
          </a:prstGeom>
        </p:spPr>
      </p:pic>
    </p:spTree>
    <p:extLst>
      <p:ext uri="{BB962C8B-B14F-4D97-AF65-F5344CB8AC3E}">
        <p14:creationId xmlns:p14="http://schemas.microsoft.com/office/powerpoint/2010/main" val="35862128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248400"/>
          </a:xfrm>
        </p:spPr>
        <p:txBody>
          <a:bodyPr>
            <a:normAutofit/>
          </a:bodyPr>
          <a:lstStyle/>
          <a:p>
            <a:pPr marL="0" indent="0">
              <a:buNone/>
            </a:pPr>
            <a:r>
              <a:rPr lang="en-US" sz="2000" dirty="0" smtClean="0">
                <a:latin typeface="Times New Roman" pitchFamily="18" charset="0"/>
                <a:cs typeface="Times New Roman" pitchFamily="18" charset="0"/>
              </a:rPr>
              <a:t>In the following form, users can see theses resources by year from 2008 to 2016.</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66800"/>
            <a:ext cx="4648200" cy="523201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9782" y="914400"/>
            <a:ext cx="5410200" cy="538441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863436"/>
            <a:ext cx="2057400" cy="3622964"/>
          </a:xfrm>
          <a:prstGeom prst="rect">
            <a:avLst/>
          </a:prstGeom>
        </p:spPr>
      </p:pic>
    </p:spTree>
    <p:extLst>
      <p:ext uri="{BB962C8B-B14F-4D97-AF65-F5344CB8AC3E}">
        <p14:creationId xmlns:p14="http://schemas.microsoft.com/office/powerpoint/2010/main" val="35086543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012873"/>
          </a:xfrm>
        </p:spPr>
        <p:txBody>
          <a:bodyPr>
            <a:normAutofit/>
          </a:bodyPr>
          <a:lstStyle/>
          <a:p>
            <a:pPr marL="0" indent="0">
              <a:buNone/>
            </a:pPr>
            <a:r>
              <a:rPr lang="en-US" sz="2000" dirty="0" smtClean="0">
                <a:latin typeface="Times New Roman" pitchFamily="18" charset="0"/>
                <a:cs typeface="Times New Roman" pitchFamily="18" charset="0"/>
              </a:rPr>
              <a:t>If user clicks 2008, user can see thesis titles in 2008.</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908" y="949036"/>
            <a:ext cx="4724400" cy="560108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0" y="838200"/>
            <a:ext cx="5181600" cy="5562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382" y="1752600"/>
            <a:ext cx="2095820" cy="4038600"/>
          </a:xfrm>
          <a:prstGeom prst="rect">
            <a:avLst/>
          </a:prstGeom>
        </p:spPr>
      </p:pic>
    </p:spTree>
    <p:extLst>
      <p:ext uri="{BB962C8B-B14F-4D97-AF65-F5344CB8AC3E}">
        <p14:creationId xmlns:p14="http://schemas.microsoft.com/office/powerpoint/2010/main" val="15281475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172200"/>
          </a:xfrm>
        </p:spPr>
        <p:txBody>
          <a:bodyPr>
            <a:normAutofit/>
          </a:bodyPr>
          <a:lstStyle/>
          <a:p>
            <a:pPr marL="0" indent="0">
              <a:buNone/>
            </a:pPr>
            <a:r>
              <a:rPr lang="en-US" sz="2000" dirty="0" smtClean="0">
                <a:latin typeface="Times New Roman" pitchFamily="18" charset="0"/>
                <a:cs typeface="Times New Roman" pitchFamily="18" charset="0"/>
              </a:rPr>
              <a:t>When </a:t>
            </a:r>
            <a:r>
              <a:rPr lang="en-US" sz="2000" dirty="0">
                <a:latin typeface="Times New Roman" pitchFamily="18" charset="0"/>
                <a:cs typeface="Times New Roman" pitchFamily="18" charset="0"/>
              </a:rPr>
              <a:t>user clicks thesis title, user can see the following form. There are Abstract of thesis, Author’s Name, Degree, Supervisor, Thesis Title, Major and Year</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19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95400"/>
            <a:ext cx="4648200" cy="530821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0" y="1295400"/>
            <a:ext cx="5181600" cy="50292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074" y="2070003"/>
            <a:ext cx="1970451" cy="3759006"/>
          </a:xfrm>
          <a:prstGeom prst="rect">
            <a:avLst/>
          </a:prstGeom>
        </p:spPr>
      </p:pic>
    </p:spTree>
    <p:extLst>
      <p:ext uri="{BB962C8B-B14F-4D97-AF65-F5344CB8AC3E}">
        <p14:creationId xmlns:p14="http://schemas.microsoft.com/office/powerpoint/2010/main" val="25044027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Director – U Ravi </a:t>
            </a:r>
            <a:r>
              <a:rPr lang="en-US" sz="2000" dirty="0" err="1" smtClean="0">
                <a:latin typeface="Times New Roman" pitchFamily="18" charset="0"/>
                <a:cs typeface="Times New Roman" pitchFamily="18" charset="0"/>
              </a:rPr>
              <a:t>Chhabra</a:t>
            </a:r>
            <a:r>
              <a:rPr lang="en-US" sz="2000" dirty="0" smtClean="0">
                <a:latin typeface="Times New Roman" pitchFamily="18" charset="0"/>
                <a:cs typeface="Times New Roman" pitchFamily="18" charset="0"/>
              </a:rPr>
              <a:t> (Geo </a:t>
            </a:r>
            <a:r>
              <a:rPr lang="en-US" sz="2000" dirty="0" err="1" smtClean="0">
                <a:latin typeface="Times New Roman" pitchFamily="18" charset="0"/>
                <a:cs typeface="Times New Roman" pitchFamily="18" charset="0"/>
              </a:rPr>
              <a:t>Mandalar</a:t>
            </a:r>
            <a:r>
              <a:rPr lang="en-US" sz="2000" dirty="0" smtClean="0">
                <a:latin typeface="Times New Roman" pitchFamily="18" charset="0"/>
                <a:cs typeface="Times New Roman" pitchFamily="18" charset="0"/>
              </a:rPr>
              <a:t> Investment &amp; Technology </a:t>
            </a:r>
            <a:r>
              <a:rPr lang="en-US" sz="2000" dirty="0" err="1" smtClean="0">
                <a:latin typeface="Times New Roman" pitchFamily="18" charset="0"/>
                <a:cs typeface="Times New Roman" pitchFamily="18" charset="0"/>
              </a:rPr>
              <a:t>Co.,Ltd</a:t>
            </a:r>
            <a:r>
              <a:rPr lang="en-US" sz="2000" dirty="0" smtClean="0">
                <a:latin typeface="Times New Roman" pitchFamily="18" charset="0"/>
                <a:cs typeface="Times New Roman" pitchFamily="18" charset="0"/>
              </a:rPr>
              <a:t>)</a:t>
            </a:r>
          </a:p>
          <a:p>
            <a:pPr marL="0" indent="0">
              <a:buNone/>
            </a:pP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Supervisor – Dr.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Mon </a:t>
            </a:r>
            <a:endParaRPr lang="en-US" sz="2000" dirty="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Present By – Ma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Po </a:t>
            </a:r>
            <a:r>
              <a:rPr lang="en-US" sz="2000" dirty="0" err="1" smtClean="0">
                <a:latin typeface="Times New Roman" pitchFamily="18" charset="0"/>
                <a:cs typeface="Times New Roman" pitchFamily="18" charset="0"/>
              </a:rPr>
              <a:t>Po</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Aung</a:t>
            </a:r>
            <a:r>
              <a:rPr lang="en-US" sz="2000" dirty="0" smtClean="0">
                <a:latin typeface="Times New Roman" pitchFamily="18" charset="0"/>
                <a:cs typeface="Times New Roman" pitchFamily="18" charset="0"/>
              </a:rPr>
              <a:t> (Test &amp; Documentation2)</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April Su (UI/UX dev1)</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a:t>
            </a:r>
            <a:r>
              <a:rPr lang="en-US" sz="2000" dirty="0" err="1" smtClean="0">
                <a:latin typeface="Times New Roman" pitchFamily="18" charset="0"/>
                <a:cs typeface="Times New Roman" pitchFamily="18" charset="0"/>
              </a:rPr>
              <a:t>Myo</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Myo</a:t>
            </a:r>
            <a:r>
              <a:rPr lang="en-US" sz="2000" dirty="0" smtClean="0">
                <a:latin typeface="Times New Roman" pitchFamily="18" charset="0"/>
                <a:cs typeface="Times New Roman" pitchFamily="18" charset="0"/>
              </a:rPr>
              <a:t> (Dev2)</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a:t>
            </a:r>
            <a:r>
              <a:rPr lang="en-US" sz="2000" dirty="0" err="1" smtClean="0">
                <a:latin typeface="Times New Roman" pitchFamily="18" charset="0"/>
                <a:cs typeface="Times New Roman" pitchFamily="18" charset="0"/>
              </a:rPr>
              <a:t>Htet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Htet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Htun</a:t>
            </a:r>
            <a:r>
              <a:rPr lang="en-US" sz="2000" dirty="0" smtClean="0">
                <a:latin typeface="Times New Roman" pitchFamily="18" charset="0"/>
                <a:cs typeface="Times New Roman" pitchFamily="18" charset="0"/>
              </a:rPr>
              <a:t> (Dev1)</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Su Sandi </a:t>
            </a:r>
            <a:r>
              <a:rPr lang="en-US" sz="2000" dirty="0" err="1" smtClean="0">
                <a:latin typeface="Times New Roman" pitchFamily="18" charset="0"/>
                <a:cs typeface="Times New Roman" pitchFamily="18" charset="0"/>
              </a:rPr>
              <a:t>Myint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Naing</a:t>
            </a:r>
            <a:r>
              <a:rPr lang="en-US" sz="2000" dirty="0" smtClean="0">
                <a:latin typeface="Times New Roman" pitchFamily="18" charset="0"/>
                <a:cs typeface="Times New Roman" pitchFamily="18" charset="0"/>
              </a:rPr>
              <a:t> (Test &amp; Documentation1)</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 Shun Lei </a:t>
            </a:r>
            <a:r>
              <a:rPr lang="en-US" sz="2000" dirty="0" err="1" smtClean="0">
                <a:latin typeface="Times New Roman" pitchFamily="18" charset="0"/>
                <a:cs typeface="Times New Roman" pitchFamily="18" charset="0"/>
              </a:rPr>
              <a:t>Nadi</a:t>
            </a:r>
            <a:r>
              <a:rPr lang="en-US" sz="2000" dirty="0" smtClean="0">
                <a:latin typeface="Times New Roman" pitchFamily="18" charset="0"/>
                <a:cs typeface="Times New Roman" pitchFamily="18" charset="0"/>
              </a:rPr>
              <a:t> Moe(UI/UX dev2)</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a:t>
            </a:fld>
            <a:endParaRPr lang="en-US"/>
          </a:p>
        </p:txBody>
      </p:sp>
    </p:spTree>
    <p:extLst>
      <p:ext uri="{BB962C8B-B14F-4D97-AF65-F5344CB8AC3E}">
        <p14:creationId xmlns:p14="http://schemas.microsoft.com/office/powerpoint/2010/main" val="12218001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marL="0" indent="0">
              <a:buNone/>
            </a:pPr>
            <a:r>
              <a:rPr lang="en-US" sz="2000" dirty="0" smtClean="0">
                <a:latin typeface="Times New Roman" pitchFamily="18" charset="0"/>
                <a:cs typeface="Times New Roman" pitchFamily="18" charset="0"/>
              </a:rPr>
              <a:t>If user click ‘Publisher’ , user can see e-books for more reference.</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28255"/>
            <a:ext cx="4876800" cy="54102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1400" y="838200"/>
            <a:ext cx="4648200" cy="5486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659082"/>
            <a:ext cx="2133600" cy="3844636"/>
          </a:xfrm>
          <a:prstGeom prst="rect">
            <a:avLst/>
          </a:prstGeom>
        </p:spPr>
      </p:pic>
    </p:spTree>
    <p:extLst>
      <p:ext uri="{BB962C8B-B14F-4D97-AF65-F5344CB8AC3E}">
        <p14:creationId xmlns:p14="http://schemas.microsoft.com/office/powerpoint/2010/main" val="22135176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marL="0" indent="0">
              <a:buNone/>
            </a:pPr>
            <a:r>
              <a:rPr lang="en-US" sz="2000" dirty="0">
                <a:latin typeface="Times New Roman" pitchFamily="18" charset="0"/>
                <a:cs typeface="Times New Roman" pitchFamily="18" charset="0"/>
              </a:rPr>
              <a:t>When user clicks any </a:t>
            </a:r>
            <a:r>
              <a:rPr lang="en-US" sz="2000" dirty="0" smtClean="0">
                <a:latin typeface="Times New Roman" pitchFamily="18" charset="0"/>
                <a:cs typeface="Times New Roman" pitchFamily="18" charset="0"/>
              </a:rPr>
              <a:t>title of e-books, </a:t>
            </a:r>
            <a:r>
              <a:rPr lang="en-US" sz="2000" dirty="0">
                <a:latin typeface="Times New Roman" pitchFamily="18" charset="0"/>
                <a:cs typeface="Times New Roman" pitchFamily="18" charset="0"/>
              </a:rPr>
              <a:t>user can see the </a:t>
            </a:r>
            <a:r>
              <a:rPr lang="en-US" sz="2000" dirty="0" smtClean="0">
                <a:latin typeface="Times New Roman" pitchFamily="18" charset="0"/>
                <a:cs typeface="Times New Roman" pitchFamily="18" charset="0"/>
              </a:rPr>
              <a:t>detail information </a:t>
            </a:r>
            <a:r>
              <a:rPr lang="en-US" sz="2000" dirty="0">
                <a:latin typeface="Times New Roman" pitchFamily="18" charset="0"/>
                <a:cs typeface="Times New Roman" pitchFamily="18" charset="0"/>
              </a:rPr>
              <a:t>of the title that user click.</a:t>
            </a:r>
          </a:p>
        </p:txBody>
      </p:sp>
      <p:sp>
        <p:nvSpPr>
          <p:cNvPr id="4" name="Slide Number Placeholder 3"/>
          <p:cNvSpPr>
            <a:spLocks noGrp="1"/>
          </p:cNvSpPr>
          <p:nvPr>
            <p:ph type="sldNum" sz="quarter" idx="12"/>
          </p:nvPr>
        </p:nvSpPr>
        <p:spPr/>
        <p:txBody>
          <a:bodyPr/>
          <a:lstStyle/>
          <a:p>
            <a:fld id="{F3859B97-B988-4A5A-B903-AC3753D38BCE}" type="slidenum">
              <a:rPr lang="en-US" smtClean="0"/>
              <a:t>21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997527"/>
            <a:ext cx="5105400" cy="59436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914400"/>
            <a:ext cx="4502727" cy="56388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946" y="1911927"/>
            <a:ext cx="2288307" cy="4114800"/>
          </a:xfrm>
          <a:prstGeom prst="rect">
            <a:avLst/>
          </a:prstGeom>
        </p:spPr>
      </p:pic>
    </p:spTree>
    <p:extLst>
      <p:ext uri="{BB962C8B-B14F-4D97-AF65-F5344CB8AC3E}">
        <p14:creationId xmlns:p14="http://schemas.microsoft.com/office/powerpoint/2010/main" val="12942028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19800"/>
          </a:xfrm>
        </p:spPr>
        <p:txBody>
          <a:bodyPr>
            <a:normAutofit/>
          </a:bodyPr>
          <a:lstStyle/>
          <a:p>
            <a:pPr marL="0" indent="0">
              <a:buNone/>
            </a:pPr>
            <a:r>
              <a:rPr lang="en-US" sz="2000" dirty="0" smtClean="0">
                <a:latin typeface="Times New Roman" pitchFamily="18" charset="0"/>
                <a:cs typeface="Times New Roman" pitchFamily="18" charset="0"/>
              </a:rPr>
              <a:t>Admin can login with two ways – email and phone number.</a:t>
            </a:r>
          </a:p>
          <a:p>
            <a:pPr marL="0" indent="0">
              <a:buNone/>
            </a:pPr>
            <a:endParaRPr lang="en-US" sz="2000" dirty="0" smtClean="0">
              <a:latin typeface="Times New Roman" pitchFamily="18" charset="0"/>
              <a:cs typeface="Times New Roman" pitchFamily="18" charset="0"/>
            </a:endParaRP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838200"/>
            <a:ext cx="4724400" cy="5638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664079"/>
            <a:ext cx="5867400" cy="563281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1668533"/>
            <a:ext cx="2057399" cy="3970267"/>
          </a:xfrm>
          <a:prstGeom prst="rect">
            <a:avLst/>
          </a:prstGeom>
        </p:spPr>
      </p:pic>
    </p:spTree>
    <p:extLst>
      <p:ext uri="{BB962C8B-B14F-4D97-AF65-F5344CB8AC3E}">
        <p14:creationId xmlns:p14="http://schemas.microsoft.com/office/powerpoint/2010/main" val="22120087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172200"/>
          </a:xfrm>
        </p:spPr>
        <p:txBody>
          <a:bodyPr>
            <a:normAutofit/>
          </a:bodyPr>
          <a:lstStyle/>
          <a:p>
            <a:pPr marL="0" indent="0">
              <a:buNone/>
            </a:pPr>
            <a:r>
              <a:rPr lang="en-US" sz="2000" dirty="0" smtClean="0">
                <a:latin typeface="Times New Roman" pitchFamily="18" charset="0"/>
                <a:cs typeface="Times New Roman" pitchFamily="18" charset="0"/>
              </a:rPr>
              <a:t>In Admin Panel , admin can do CRUD operations – Create, Retrieve, Update, Delete </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914401"/>
            <a:ext cx="4876800" cy="57912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00" y="609601"/>
            <a:ext cx="4572000" cy="60960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1752601"/>
            <a:ext cx="2133600" cy="4114800"/>
          </a:xfrm>
          <a:prstGeom prst="rect">
            <a:avLst/>
          </a:prstGeom>
        </p:spPr>
      </p:pic>
    </p:spTree>
    <p:extLst>
      <p:ext uri="{BB962C8B-B14F-4D97-AF65-F5344CB8AC3E}">
        <p14:creationId xmlns:p14="http://schemas.microsoft.com/office/powerpoint/2010/main" val="20876173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marL="0" indent="0">
              <a:buNone/>
            </a:pPr>
            <a:r>
              <a:rPr lang="en-US" sz="2000" dirty="0">
                <a:latin typeface="Times New Roman" pitchFamily="18" charset="0"/>
                <a:cs typeface="Times New Roman" pitchFamily="18" charset="0"/>
              </a:rPr>
              <a:t>In the below form, user can search Theses in global and it combines with 5,111,718 electronic theses and dissertations where can find any fields that you want </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143001"/>
            <a:ext cx="4953000" cy="5715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295400"/>
            <a:ext cx="5730587" cy="4953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87" y="2043546"/>
            <a:ext cx="2178626" cy="3913910"/>
          </a:xfrm>
          <a:prstGeom prst="rect">
            <a:avLst/>
          </a:prstGeom>
        </p:spPr>
      </p:pic>
    </p:spTree>
    <p:extLst>
      <p:ext uri="{BB962C8B-B14F-4D97-AF65-F5344CB8AC3E}">
        <p14:creationId xmlns:p14="http://schemas.microsoft.com/office/powerpoint/2010/main" val="13609711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019800"/>
          </a:xfrm>
        </p:spPr>
        <p:txBody>
          <a:bodyPr>
            <a:normAutofit/>
          </a:bodyPr>
          <a:lstStyle/>
          <a:p>
            <a:pPr marL="0" indent="0">
              <a:buNone/>
            </a:pPr>
            <a:r>
              <a:rPr lang="en-US" sz="2000" dirty="0">
                <a:latin typeface="Times New Roman" pitchFamily="18" charset="0"/>
                <a:cs typeface="Times New Roman" pitchFamily="18" charset="0"/>
              </a:rPr>
              <a:t>In Global ETD Search, user can see like this</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9" y="838200"/>
            <a:ext cx="5181600" cy="581582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00" y="838200"/>
            <a:ext cx="5299189" cy="563187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1" y="1752600"/>
            <a:ext cx="2286000" cy="4143131"/>
          </a:xfrm>
          <a:prstGeom prst="rect">
            <a:avLst/>
          </a:prstGeom>
        </p:spPr>
      </p:pic>
    </p:spTree>
    <p:extLst>
      <p:ext uri="{BB962C8B-B14F-4D97-AF65-F5344CB8AC3E}">
        <p14:creationId xmlns:p14="http://schemas.microsoft.com/office/powerpoint/2010/main" val="28936274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a:bodyPr>
          <a:lstStyle/>
          <a:p>
            <a:r>
              <a:rPr lang="en-US" sz="3200" dirty="0" smtClean="0">
                <a:latin typeface="Times New Roman" pitchFamily="18" charset="0"/>
                <a:cs typeface="Times New Roman" pitchFamily="18" charset="0"/>
              </a:rPr>
              <a:t>What is firebase?</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90600"/>
            <a:ext cx="8229600" cy="5334000"/>
          </a:xfrm>
        </p:spPr>
        <p:txBody>
          <a:bodyPr>
            <a:normAutofit/>
          </a:bodyPr>
          <a:lstStyle/>
          <a:p>
            <a:pPr>
              <a:buFont typeface="Wingdings" pitchFamily="2" charset="2"/>
              <a:buChar char="§"/>
            </a:pPr>
            <a:r>
              <a:rPr lang="en-US" sz="2000" dirty="0">
                <a:latin typeface="Times New Roman" pitchFamily="18" charset="0"/>
                <a:cs typeface="Times New Roman" pitchFamily="18" charset="0"/>
              </a:rPr>
              <a:t>Firebase is a platform that makes developing android apps </a:t>
            </a:r>
            <a:r>
              <a:rPr lang="en-US" sz="2000" dirty="0" smtClean="0">
                <a:latin typeface="Times New Roman" pitchFamily="18" charset="0"/>
                <a:cs typeface="Times New Roman" pitchFamily="18" charset="0"/>
              </a:rPr>
              <a:t>or web app easier.</a:t>
            </a:r>
          </a:p>
          <a:p>
            <a:pPr>
              <a:buFont typeface="Wingdings" pitchFamily="2" charset="2"/>
              <a:buChar char="§"/>
            </a:pPr>
            <a:r>
              <a:rPr lang="en-US" sz="2000" dirty="0" smtClean="0">
                <a:latin typeface="Times New Roman" pitchFamily="18" charset="0"/>
                <a:cs typeface="Times New Roman" pitchFamily="18" charset="0"/>
              </a:rPr>
              <a:t> It </a:t>
            </a:r>
            <a:r>
              <a:rPr lang="en-US" sz="2000" dirty="0">
                <a:latin typeface="Times New Roman" pitchFamily="18" charset="0"/>
                <a:cs typeface="Times New Roman" pitchFamily="18" charset="0"/>
              </a:rPr>
              <a:t>is owned by Google and is easy to Integrate </a:t>
            </a:r>
            <a:r>
              <a:rPr lang="en-US" sz="2000" dirty="0" smtClean="0">
                <a:latin typeface="Times New Roman" pitchFamily="18" charset="0"/>
                <a:cs typeface="Times New Roman" pitchFamily="18" charset="0"/>
              </a:rPr>
              <a:t>to projects</a:t>
            </a:r>
            <a:endParaRPr lang="en-US" sz="2000" dirty="0">
              <a:latin typeface="Times New Roman" pitchFamily="18" charset="0"/>
              <a:cs typeface="Times New Roman" pitchFamily="18" charset="0"/>
            </a:endParaRPr>
          </a:p>
          <a:p>
            <a:pPr>
              <a:buFont typeface="Wingdings" pitchFamily="2" charset="2"/>
              <a:buChar char="§"/>
            </a:pPr>
            <a:r>
              <a:rPr lang="en-US" sz="2000" dirty="0">
                <a:latin typeface="Times New Roman" pitchFamily="18" charset="0"/>
                <a:cs typeface="Times New Roman" pitchFamily="18" charset="0"/>
              </a:rPr>
              <a:t>It combines </a:t>
            </a:r>
            <a:r>
              <a:rPr lang="en-US" sz="2000" dirty="0" smtClean="0">
                <a:latin typeface="Times New Roman" pitchFamily="18" charset="0"/>
                <a:cs typeface="Times New Roman" pitchFamily="18" charset="0"/>
              </a:rPr>
              <a:t>Database, Authentication, Storage, Hosting etc.</a:t>
            </a:r>
          </a:p>
          <a:p>
            <a:pPr>
              <a:buFont typeface="Wingdings" pitchFamily="2" charset="2"/>
              <a:buChar char="§"/>
            </a:pPr>
            <a:r>
              <a:rPr lang="en-US" sz="2000" b="1" dirty="0" smtClean="0">
                <a:latin typeface="Times New Roman" pitchFamily="18" charset="0"/>
                <a:cs typeface="Times New Roman" pitchFamily="18" charset="0"/>
              </a:rPr>
              <a:t>Database </a:t>
            </a:r>
            <a:r>
              <a:rPr lang="en-US" sz="2000" dirty="0" smtClean="0">
                <a:latin typeface="Times New Roman" pitchFamily="18" charset="0"/>
                <a:cs typeface="Times New Roman" pitchFamily="18" charset="0"/>
              </a:rPr>
              <a:t>– store data as a tree</a:t>
            </a:r>
          </a:p>
          <a:p>
            <a:pPr>
              <a:buFont typeface="Wingdings" pitchFamily="2" charset="2"/>
              <a:buChar char="§"/>
            </a:pPr>
            <a:r>
              <a:rPr lang="en-US" sz="2000" b="1" dirty="0" smtClean="0">
                <a:latin typeface="Times New Roman" pitchFamily="18" charset="0"/>
                <a:cs typeface="Times New Roman" pitchFamily="18" charset="0"/>
              </a:rPr>
              <a:t>Authentication</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Use </a:t>
            </a:r>
            <a:r>
              <a:rPr lang="en-US" sz="2000" dirty="0">
                <a:latin typeface="Times New Roman" pitchFamily="18" charset="0"/>
                <a:cs typeface="Times New Roman" pitchFamily="18" charset="0"/>
              </a:rPr>
              <a:t>firebase as a database to manage </a:t>
            </a:r>
            <a:r>
              <a:rPr lang="en-US" sz="2000" dirty="0" smtClean="0">
                <a:latin typeface="Times New Roman" pitchFamily="18" charset="0"/>
                <a:cs typeface="Times New Roman" pitchFamily="18" charset="0"/>
              </a:rPr>
              <a:t>users</a:t>
            </a:r>
          </a:p>
          <a:p>
            <a:pPr>
              <a:buFont typeface="Wingdings" pitchFamily="2" charset="2"/>
              <a:buChar char="§"/>
            </a:pPr>
            <a:r>
              <a:rPr lang="en-US" sz="2000" b="1" dirty="0" smtClean="0">
                <a:latin typeface="Times New Roman" pitchFamily="18" charset="0"/>
                <a:cs typeface="Times New Roman" pitchFamily="18" charset="0"/>
              </a:rPr>
              <a:t>Hosting</a:t>
            </a:r>
            <a:r>
              <a:rPr lang="en-US" sz="2000" dirty="0" smtClean="0">
                <a:latin typeface="Times New Roman" pitchFamily="18" charset="0"/>
                <a:cs typeface="Times New Roman" pitchFamily="18" charset="0"/>
              </a:rPr>
              <a:t> – Offer lightweight configuration options for building web apps. We can easily rewrite URLs for client-side routing or set up custom headers.</a:t>
            </a:r>
            <a:endParaRPr lang="en-US" sz="2000" dirty="0">
              <a:latin typeface="Times New Roman" pitchFamily="18" charset="0"/>
              <a:cs typeface="Times New Roman" pitchFamily="18" charset="0"/>
            </a:endParaRPr>
          </a:p>
          <a:p>
            <a:pPr>
              <a:buFont typeface="Wingdings" pitchFamily="2" charset="2"/>
              <a:buChar char="§"/>
            </a:pPr>
            <a:r>
              <a:rPr lang="en-US" sz="2000" dirty="0">
                <a:latin typeface="Times New Roman" pitchFamily="18" charset="0"/>
                <a:cs typeface="Times New Roman" pitchFamily="18" charset="0"/>
              </a:rPr>
              <a:t>Storage </a:t>
            </a:r>
            <a:r>
              <a:rPr lang="en-US" sz="2000" dirty="0" smtClean="0">
                <a:latin typeface="Times New Roman" pitchFamily="18" charset="0"/>
                <a:cs typeface="Times New Roman" pitchFamily="18" charset="0"/>
              </a:rPr>
              <a:t>- Store </a:t>
            </a:r>
            <a:r>
              <a:rPr lang="en-US" sz="2000" dirty="0">
                <a:latin typeface="Times New Roman" pitchFamily="18" charset="0"/>
                <a:cs typeface="Times New Roman" pitchFamily="18" charset="0"/>
              </a:rPr>
              <a:t>data by using firebase as </a:t>
            </a:r>
            <a:r>
              <a:rPr lang="en-US" sz="2000" dirty="0" smtClean="0">
                <a:latin typeface="Times New Roman" pitchFamily="18" charset="0"/>
                <a:cs typeface="Times New Roman" pitchFamily="18" charset="0"/>
              </a:rPr>
              <a:t>backend such as images</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26</a:t>
            </a:fld>
            <a:endParaRPr lang="en-US"/>
          </a:p>
        </p:txBody>
      </p:sp>
    </p:spTree>
    <p:extLst>
      <p:ext uri="{BB962C8B-B14F-4D97-AF65-F5344CB8AC3E}">
        <p14:creationId xmlns:p14="http://schemas.microsoft.com/office/powerpoint/2010/main" val="41607340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normAutofit/>
          </a:bodyPr>
          <a:lstStyle/>
          <a:p>
            <a:r>
              <a:rPr lang="en-US" sz="3200" dirty="0" smtClean="0">
                <a:latin typeface="Times New Roman" pitchFamily="18" charset="0"/>
                <a:cs typeface="Times New Roman" pitchFamily="18" charset="0"/>
              </a:rPr>
              <a:t>Database Implementation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371600"/>
            <a:ext cx="8534400" cy="4724400"/>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We used Firebase Database  in  our ETD project.</a:t>
            </a:r>
          </a:p>
          <a:p>
            <a:pPr>
              <a:buFont typeface="Wingdings" pitchFamily="2" charset="2"/>
              <a:buChar char="§"/>
            </a:pPr>
            <a:r>
              <a:rPr lang="en-US" sz="2000" dirty="0" smtClean="0">
                <a:latin typeface="Times New Roman" pitchFamily="18" charset="0"/>
                <a:cs typeface="Times New Roman" pitchFamily="18" charset="0"/>
              </a:rPr>
              <a:t>Firebase Database is No-SQL </a:t>
            </a:r>
            <a:r>
              <a:rPr lang="en-US" sz="2000" dirty="0">
                <a:latin typeface="Times New Roman" pitchFamily="18" charset="0"/>
                <a:cs typeface="Times New Roman" pitchFamily="18" charset="0"/>
              </a:rPr>
              <a:t>D</a:t>
            </a:r>
            <a:r>
              <a:rPr lang="en-US" sz="2000" dirty="0" smtClean="0">
                <a:latin typeface="Times New Roman" pitchFamily="18" charset="0"/>
                <a:cs typeface="Times New Roman" pitchFamily="18" charset="0"/>
              </a:rPr>
              <a:t>atabase and No-Relational Database (No tables)</a:t>
            </a:r>
          </a:p>
          <a:p>
            <a:pPr>
              <a:buFont typeface="Wingdings" pitchFamily="2" charset="2"/>
              <a:buChar char="§"/>
            </a:pPr>
            <a:r>
              <a:rPr lang="en-US" sz="2000" dirty="0" smtClean="0">
                <a:latin typeface="Times New Roman" pitchFamily="18" charset="0"/>
                <a:cs typeface="Times New Roman" pitchFamily="18" charset="0"/>
              </a:rPr>
              <a:t> It works as a tree. </a:t>
            </a:r>
          </a:p>
          <a:p>
            <a:pPr>
              <a:buFont typeface="Wingdings" pitchFamily="2" charset="2"/>
              <a:buChar char="§"/>
            </a:pPr>
            <a:r>
              <a:rPr lang="en-US" sz="2000" dirty="0" smtClean="0">
                <a:latin typeface="Times New Roman" pitchFamily="18" charset="0"/>
                <a:cs typeface="Times New Roman" pitchFamily="18" charset="0"/>
              </a:rPr>
              <a:t>Data are inserted in the database as a child nodes.</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27</a:t>
            </a:fld>
            <a:endParaRPr lang="en-US"/>
          </a:p>
        </p:txBody>
      </p:sp>
    </p:spTree>
    <p:extLst>
      <p:ext uri="{BB962C8B-B14F-4D97-AF65-F5344CB8AC3E}">
        <p14:creationId xmlns:p14="http://schemas.microsoft.com/office/powerpoint/2010/main" val="19254976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096000"/>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Database name is etd-db-test-dev2 and (2008, 2009, 2010, 2011, 2012, 2013, 2014, 2015, 2016) are its child nodes.</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28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295400"/>
            <a:ext cx="4419600" cy="4424619"/>
          </a:xfrm>
          <a:prstGeom prst="rect">
            <a:avLst/>
          </a:prstGeom>
        </p:spPr>
      </p:pic>
      <p:sp>
        <p:nvSpPr>
          <p:cNvPr id="7" name="Left Arrow 6"/>
          <p:cNvSpPr/>
          <p:nvPr/>
        </p:nvSpPr>
        <p:spPr>
          <a:xfrm>
            <a:off x="3893127" y="2324100"/>
            <a:ext cx="762000" cy="76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Alternate Process 7"/>
          <p:cNvSpPr/>
          <p:nvPr/>
        </p:nvSpPr>
        <p:spPr>
          <a:xfrm>
            <a:off x="5238750" y="2019300"/>
            <a:ext cx="1866900" cy="6858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 name</a:t>
            </a:r>
            <a:endParaRPr lang="en-US" dirty="0"/>
          </a:p>
        </p:txBody>
      </p:sp>
      <p:sp>
        <p:nvSpPr>
          <p:cNvPr id="9" name="Right Brace 8"/>
          <p:cNvSpPr/>
          <p:nvPr/>
        </p:nvSpPr>
        <p:spPr>
          <a:xfrm>
            <a:off x="3429000" y="2590800"/>
            <a:ext cx="304800" cy="2743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Arrow 9"/>
          <p:cNvSpPr/>
          <p:nvPr/>
        </p:nvSpPr>
        <p:spPr>
          <a:xfrm>
            <a:off x="3962400" y="3953395"/>
            <a:ext cx="838200"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p:cNvSpPr/>
          <p:nvPr/>
        </p:nvSpPr>
        <p:spPr>
          <a:xfrm>
            <a:off x="5238750" y="3647070"/>
            <a:ext cx="1866900" cy="7725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Child nodes</a:t>
            </a:r>
          </a:p>
          <a:p>
            <a:pPr algn="ctr"/>
            <a:endParaRPr lang="en-US" dirty="0"/>
          </a:p>
        </p:txBody>
      </p:sp>
    </p:spTree>
    <p:extLst>
      <p:ext uri="{BB962C8B-B14F-4D97-AF65-F5344CB8AC3E}">
        <p14:creationId xmlns:p14="http://schemas.microsoft.com/office/powerpoint/2010/main" val="5301659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29</a:t>
            </a:fld>
            <a:endParaRPr lang="en-US"/>
          </a:p>
        </p:txBody>
      </p:sp>
      <p:sp>
        <p:nvSpPr>
          <p:cNvPr id="6" name="Content Placeholder 5"/>
          <p:cNvSpPr>
            <a:spLocks noGrp="1"/>
          </p:cNvSpPr>
          <p:nvPr>
            <p:ph idx="1"/>
          </p:nvPr>
        </p:nvSpPr>
        <p:spPr>
          <a:xfrm>
            <a:off x="457200" y="228600"/>
            <a:ext cx="8229600" cy="5897563"/>
          </a:xfrm>
        </p:spPr>
        <p:txBody>
          <a:bodyPr>
            <a:normAutofit/>
          </a:bodyPr>
          <a:lstStyle/>
          <a:p>
            <a:pPr marL="0" indent="0">
              <a:buNone/>
            </a:pPr>
            <a:r>
              <a:rPr lang="en-US" sz="2000" dirty="0" smtClean="0">
                <a:latin typeface="Times New Roman" pitchFamily="18" charset="0"/>
                <a:cs typeface="Times New Roman" pitchFamily="18" charset="0"/>
              </a:rPr>
              <a:t>Database can also  insert as sub child nodes.</a:t>
            </a:r>
          </a:p>
          <a:p>
            <a:pPr marL="0" indent="0">
              <a:buNone/>
            </a:pPr>
            <a:endParaRPr lang="en-US" sz="2000" dirty="0">
              <a:latin typeface="Times New Roman" pitchFamily="18" charset="0"/>
              <a:cs typeface="Times New Roman"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990600"/>
            <a:ext cx="4338849" cy="5181600"/>
          </a:xfrm>
          <a:prstGeom prst="rect">
            <a:avLst/>
          </a:prstGeom>
        </p:spPr>
      </p:pic>
      <p:sp>
        <p:nvSpPr>
          <p:cNvPr id="10" name="Flowchart: Alternate Process 9"/>
          <p:cNvSpPr/>
          <p:nvPr/>
        </p:nvSpPr>
        <p:spPr>
          <a:xfrm>
            <a:off x="4574376" y="846166"/>
            <a:ext cx="1884218" cy="3889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parent</a:t>
            </a:r>
            <a:endParaRPr lang="en-US" dirty="0"/>
          </a:p>
        </p:txBody>
      </p:sp>
      <p:sp>
        <p:nvSpPr>
          <p:cNvPr id="12" name="Left Arrow 11"/>
          <p:cNvSpPr/>
          <p:nvPr/>
        </p:nvSpPr>
        <p:spPr>
          <a:xfrm>
            <a:off x="3236224" y="1166898"/>
            <a:ext cx="878576" cy="6823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Arrow 12"/>
          <p:cNvSpPr/>
          <p:nvPr/>
        </p:nvSpPr>
        <p:spPr>
          <a:xfrm flipV="1">
            <a:off x="2696617" y="1573288"/>
            <a:ext cx="1428327"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4551218" y="1504500"/>
            <a:ext cx="1907376" cy="353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 parent node</a:t>
            </a:r>
            <a:endParaRPr lang="en-US" dirty="0"/>
          </a:p>
        </p:txBody>
      </p:sp>
      <p:sp>
        <p:nvSpPr>
          <p:cNvPr id="15" name="Right Brace 14"/>
          <p:cNvSpPr/>
          <p:nvPr/>
        </p:nvSpPr>
        <p:spPr>
          <a:xfrm>
            <a:off x="2941221" y="1788795"/>
            <a:ext cx="489204" cy="32404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lowchart: Alternate Process 15"/>
          <p:cNvSpPr/>
          <p:nvPr/>
        </p:nvSpPr>
        <p:spPr>
          <a:xfrm>
            <a:off x="4724400" y="3136153"/>
            <a:ext cx="1983576" cy="4452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Child nodes</a:t>
            </a:r>
            <a:endParaRPr lang="en-US" dirty="0"/>
          </a:p>
        </p:txBody>
      </p:sp>
      <p:sp>
        <p:nvSpPr>
          <p:cNvPr id="17" name="Left Arrow 16"/>
          <p:cNvSpPr/>
          <p:nvPr/>
        </p:nvSpPr>
        <p:spPr>
          <a:xfrm>
            <a:off x="3675512" y="3342036"/>
            <a:ext cx="898864" cy="669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70383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886691"/>
          </a:xfrm>
        </p:spPr>
        <p:txBody>
          <a:bodyPr>
            <a:normAutofit/>
          </a:bodyPr>
          <a:lstStyle/>
          <a:p>
            <a:r>
              <a:rPr lang="en-US" sz="3200" dirty="0" smtClean="0">
                <a:latin typeface="Times New Roman" pitchFamily="18" charset="0"/>
                <a:cs typeface="Times New Roman" pitchFamily="18" charset="0"/>
              </a:rPr>
              <a:t>Acknowledgement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1066800"/>
            <a:ext cx="8229600" cy="5257800"/>
          </a:xfrm>
        </p:spPr>
        <p:txBody>
          <a:bodyPr>
            <a:noAutofit/>
          </a:bodyPr>
          <a:lstStyle/>
          <a:p>
            <a:pPr>
              <a:buFont typeface="Wingdings" pitchFamily="2" charset="2"/>
              <a:buChar char="Ø"/>
            </a:pPr>
            <a:r>
              <a:rPr lang="en-US" sz="2000" dirty="0" smtClean="0">
                <a:latin typeface="Times New Roman" pitchFamily="18" charset="0"/>
                <a:cs typeface="Times New Roman" pitchFamily="18" charset="0"/>
              </a:rPr>
              <a:t>First of all, we would like to express our very great appreciation to U </a:t>
            </a:r>
            <a:r>
              <a:rPr lang="en-US" sz="2000" dirty="0" err="1" smtClean="0">
                <a:latin typeface="Times New Roman" pitchFamily="18" charset="0"/>
                <a:cs typeface="Times New Roman" pitchFamily="18" charset="0"/>
              </a:rPr>
              <a:t>Kyaw</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Zwa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Soe</a:t>
            </a:r>
            <a:r>
              <a:rPr lang="en-US" sz="2000" dirty="0" smtClean="0">
                <a:latin typeface="Times New Roman" pitchFamily="18" charset="0"/>
                <a:cs typeface="Times New Roman" pitchFamily="18" charset="0"/>
              </a:rPr>
              <a:t>, Rector of Computer University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a:t>
            </a:r>
          </a:p>
          <a:p>
            <a:pPr>
              <a:buFont typeface="Wingdings" pitchFamily="2" charset="2"/>
              <a:buChar char="Ø"/>
            </a:pPr>
            <a:r>
              <a:rPr lang="en-US" sz="2000" dirty="0" smtClean="0">
                <a:latin typeface="Times New Roman" pitchFamily="18" charset="0"/>
                <a:cs typeface="Times New Roman" pitchFamily="18" charset="0"/>
              </a:rPr>
              <a:t>We also greatly thank to Dr. San </a:t>
            </a:r>
            <a:r>
              <a:rPr lang="en-US" sz="2000" dirty="0" err="1" smtClean="0">
                <a:latin typeface="Times New Roman" pitchFamily="18" charset="0"/>
                <a:cs typeface="Times New Roman" pitchFamily="18" charset="0"/>
              </a:rPr>
              <a:t>San</a:t>
            </a:r>
            <a:r>
              <a:rPr lang="en-US" sz="2000" dirty="0" smtClean="0">
                <a:latin typeface="Times New Roman" pitchFamily="18" charset="0"/>
                <a:cs typeface="Times New Roman" pitchFamily="18" charset="0"/>
              </a:rPr>
              <a:t> Tin, Pro-Rector of Computer University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a:t>
            </a:r>
          </a:p>
          <a:p>
            <a:pPr>
              <a:buFont typeface="Wingdings" pitchFamily="2" charset="2"/>
              <a:buChar char="Ø"/>
            </a:pPr>
            <a:r>
              <a:rPr lang="en-US" sz="2000" dirty="0" smtClean="0">
                <a:latin typeface="Times New Roman" pitchFamily="18" charset="0"/>
                <a:cs typeface="Times New Roman" pitchFamily="18" charset="0"/>
              </a:rPr>
              <a:t>And sincerely thank to our teacher Dr. Aye </a:t>
            </a:r>
            <a:r>
              <a:rPr lang="en-US" sz="2000" dirty="0" err="1" smtClean="0">
                <a:latin typeface="Times New Roman" pitchFamily="18" charset="0"/>
                <a:cs typeface="Times New Roman" pitchFamily="18" charset="0"/>
              </a:rPr>
              <a:t>Aye</a:t>
            </a:r>
            <a:r>
              <a:rPr lang="en-US" sz="2000" dirty="0" smtClean="0">
                <a:latin typeface="Times New Roman" pitchFamily="18" charset="0"/>
                <a:cs typeface="Times New Roman" pitchFamily="18" charset="0"/>
              </a:rPr>
              <a:t> Chaw, Head of faculty of Information Science Department .</a:t>
            </a:r>
          </a:p>
          <a:p>
            <a:pPr>
              <a:buFont typeface="Wingdings" pitchFamily="2" charset="2"/>
              <a:buChar char="Ø"/>
            </a:pPr>
            <a:r>
              <a:rPr lang="en-US" sz="2000" dirty="0" smtClean="0">
                <a:latin typeface="Times New Roman" pitchFamily="18" charset="0"/>
                <a:cs typeface="Times New Roman" pitchFamily="18" charset="0"/>
              </a:rPr>
              <a:t> We also greatly thank to our </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teacher Dr. </a:t>
            </a:r>
            <a:r>
              <a:rPr lang="en-US" sz="2000" dirty="0" err="1" smtClean="0">
                <a:latin typeface="Times New Roman" pitchFamily="18" charset="0"/>
                <a:cs typeface="Times New Roman" pitchFamily="18" charset="0"/>
              </a:rPr>
              <a:t>Myat</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Thida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Kyaw</a:t>
            </a:r>
            <a:r>
              <a:rPr lang="en-US" sz="2000" dirty="0" smtClean="0">
                <a:latin typeface="Times New Roman" pitchFamily="18" charset="0"/>
                <a:cs typeface="Times New Roman" pitchFamily="18" charset="0"/>
              </a:rPr>
              <a:t>, Head of faculty of Computer Science.</a:t>
            </a:r>
          </a:p>
          <a:p>
            <a:pPr>
              <a:buFont typeface="Wingdings" pitchFamily="2" charset="2"/>
              <a:buChar char="Ø"/>
            </a:pPr>
            <a:r>
              <a:rPr lang="en-US" sz="2000" dirty="0" smtClean="0">
                <a:latin typeface="Times New Roman" pitchFamily="18" charset="0"/>
                <a:cs typeface="Times New Roman" pitchFamily="18" charset="0"/>
              </a:rPr>
              <a:t>We also deeply thank to our director U Ravi </a:t>
            </a:r>
            <a:r>
              <a:rPr lang="en-US" sz="2000" dirty="0" err="1" smtClean="0">
                <a:latin typeface="Times New Roman" pitchFamily="18" charset="0"/>
                <a:cs typeface="Times New Roman" pitchFamily="18" charset="0"/>
              </a:rPr>
              <a:t>Chhabra</a:t>
            </a:r>
            <a:r>
              <a:rPr lang="en-US" sz="2000" dirty="0" smtClean="0">
                <a:latin typeface="Times New Roman" pitchFamily="18" charset="0"/>
                <a:cs typeface="Times New Roman" pitchFamily="18" charset="0"/>
              </a:rPr>
              <a:t>, CEO of GMIT, for his patient training to gain experience in modern software development and trust to give us.</a:t>
            </a:r>
          </a:p>
          <a:p>
            <a:pPr>
              <a:buFont typeface="Wingdings" pitchFamily="2" charset="2"/>
              <a:buChar char="Ø"/>
            </a:pPr>
            <a:r>
              <a:rPr lang="en-US" sz="2000" dirty="0" smtClean="0">
                <a:latin typeface="Times New Roman" pitchFamily="18" charset="0"/>
                <a:cs typeface="Times New Roman" pitchFamily="18" charset="0"/>
              </a:rPr>
              <a:t>And then greatly thank to our supervisor Dr.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Ei</a:t>
            </a:r>
            <a:r>
              <a:rPr lang="en-US" sz="2000" dirty="0" smtClean="0">
                <a:latin typeface="Times New Roman" pitchFamily="18" charset="0"/>
                <a:cs typeface="Times New Roman" pitchFamily="18" charset="0"/>
              </a:rPr>
              <a:t> Mon, Associate Professor of Computer University (Mandalay), for her valuable guidance and patient supervisor, presentation and correctness of the project.							</a:t>
            </a:r>
          </a:p>
          <a:p>
            <a:pPr>
              <a:buFont typeface="Wingdings" pitchFamily="2" charset="2"/>
              <a:buChar char="Ø"/>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3</a:t>
            </a:fld>
            <a:endParaRPr lang="en-US"/>
          </a:p>
        </p:txBody>
      </p:sp>
    </p:spTree>
    <p:extLst>
      <p:ext uri="{BB962C8B-B14F-4D97-AF65-F5344CB8AC3E}">
        <p14:creationId xmlns:p14="http://schemas.microsoft.com/office/powerpoint/2010/main" val="10237397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30</a:t>
            </a:fld>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3613" y="914400"/>
            <a:ext cx="6019800" cy="5334000"/>
          </a:xfrm>
        </p:spPr>
      </p:pic>
      <p:sp>
        <p:nvSpPr>
          <p:cNvPr id="10" name="Left Arrow 9"/>
          <p:cNvSpPr/>
          <p:nvPr/>
        </p:nvSpPr>
        <p:spPr>
          <a:xfrm>
            <a:off x="2590800" y="2462230"/>
            <a:ext cx="807027" cy="457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Alternate Process 10"/>
          <p:cNvSpPr/>
          <p:nvPr/>
        </p:nvSpPr>
        <p:spPr>
          <a:xfrm>
            <a:off x="3962400" y="2210076"/>
            <a:ext cx="1905000" cy="30632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 parent </a:t>
            </a:r>
            <a:endParaRPr lang="en-US" dirty="0"/>
          </a:p>
        </p:txBody>
      </p:sp>
      <p:sp>
        <p:nvSpPr>
          <p:cNvPr id="12" name="Right Brace 11"/>
          <p:cNvSpPr/>
          <p:nvPr/>
        </p:nvSpPr>
        <p:spPr>
          <a:xfrm>
            <a:off x="6705600" y="2667000"/>
            <a:ext cx="76200" cy="1676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lowchart: Alternate Process 12"/>
          <p:cNvSpPr/>
          <p:nvPr/>
        </p:nvSpPr>
        <p:spPr>
          <a:xfrm>
            <a:off x="7010400" y="3198876"/>
            <a:ext cx="1524000" cy="45872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Child nodes</a:t>
            </a:r>
            <a:endParaRPr lang="en-US" dirty="0"/>
          </a:p>
        </p:txBody>
      </p:sp>
    </p:spTree>
    <p:extLst>
      <p:ext uri="{BB962C8B-B14F-4D97-AF65-F5344CB8AC3E}">
        <p14:creationId xmlns:p14="http://schemas.microsoft.com/office/powerpoint/2010/main" val="3345288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sz="3200" dirty="0" smtClean="0">
                <a:latin typeface="Times New Roman" pitchFamily="18" charset="0"/>
                <a:cs typeface="Times New Roman" pitchFamily="18" charset="0"/>
              </a:rPr>
              <a:t>Abstract</a:t>
            </a:r>
            <a:br>
              <a:rPr lang="en-US" sz="3200" dirty="0" smtClean="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4906963"/>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This </a:t>
            </a:r>
            <a:r>
              <a:rPr lang="en-US" sz="2000" dirty="0">
                <a:latin typeface="Times New Roman" pitchFamily="18" charset="0"/>
                <a:cs typeface="Times New Roman" pitchFamily="18" charset="0"/>
              </a:rPr>
              <a:t>system provides users to search easily CU (</a:t>
            </a:r>
            <a:r>
              <a:rPr lang="en-US" sz="2000" dirty="0" err="1">
                <a:latin typeface="Times New Roman" pitchFamily="18" charset="0"/>
                <a:cs typeface="Times New Roman" pitchFamily="18" charset="0"/>
              </a:rPr>
              <a:t>Mdy</a:t>
            </a:r>
            <a:r>
              <a:rPr lang="en-US" sz="2000" dirty="0">
                <a:latin typeface="Times New Roman" pitchFamily="18" charset="0"/>
                <a:cs typeface="Times New Roman" pitchFamily="18" charset="0"/>
              </a:rPr>
              <a:t>) theses from 2008-2016 with abstract</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a:buFont typeface="Wingdings" pitchFamily="2" charset="2"/>
              <a:buChar char="§"/>
            </a:pPr>
            <a:r>
              <a:rPr lang="en-US" sz="2000" dirty="0" smtClean="0">
                <a:latin typeface="Times New Roman" pitchFamily="18" charset="0"/>
                <a:cs typeface="Times New Roman" pitchFamily="18" charset="0"/>
              </a:rPr>
              <a:t>At </a:t>
            </a:r>
            <a:r>
              <a:rPr lang="en-US" sz="2000" dirty="0">
                <a:latin typeface="Times New Roman" pitchFamily="18" charset="0"/>
                <a:cs typeface="Times New Roman" pitchFamily="18" charset="0"/>
              </a:rPr>
              <a:t>admin panel, admin can create, retrieve, update and delete data from firebase database. And also do permissions for login users</a:t>
            </a:r>
            <a:r>
              <a:rPr lang="en-US" sz="2000" dirty="0" smtClean="0">
                <a:latin typeface="Times New Roman" pitchFamily="18" charset="0"/>
                <a:cs typeface="Times New Roman" pitchFamily="18" charset="0"/>
              </a:rPr>
              <a:t>.</a:t>
            </a:r>
          </a:p>
          <a:p>
            <a:pPr>
              <a:buFont typeface="Wingdings" pitchFamily="2" charset="2"/>
              <a:buChar char="§"/>
            </a:pPr>
            <a:r>
              <a:rPr lang="en-US" sz="2000" dirty="0">
                <a:latin typeface="Times New Roman" pitchFamily="18" charset="0"/>
                <a:cs typeface="Times New Roman" pitchFamily="18" charset="0"/>
              </a:rPr>
              <a:t>Our project has a weakness. </a:t>
            </a:r>
          </a:p>
          <a:p>
            <a:pPr>
              <a:buFont typeface="Wingdings" pitchFamily="2" charset="2"/>
              <a:buChar char="§"/>
            </a:pPr>
            <a:r>
              <a:rPr lang="en-US" sz="2000" dirty="0">
                <a:latin typeface="Times New Roman" pitchFamily="18" charset="0"/>
                <a:cs typeface="Times New Roman" pitchFamily="18" charset="0"/>
              </a:rPr>
              <a:t>It doesn’t show full data of all thesis because our data are collected from CU (</a:t>
            </a:r>
            <a:r>
              <a:rPr lang="en-US" sz="2000" dirty="0" err="1">
                <a:latin typeface="Times New Roman" pitchFamily="18" charset="0"/>
                <a:cs typeface="Times New Roman" pitchFamily="18" charset="0"/>
              </a:rPr>
              <a:t>Mdy</a:t>
            </a:r>
            <a:r>
              <a:rPr lang="en-US" sz="2000" dirty="0">
                <a:latin typeface="Times New Roman" pitchFamily="18" charset="0"/>
                <a:cs typeface="Times New Roman" pitchFamily="18" charset="0"/>
              </a:rPr>
              <a:t>) library and there is no soft copy of theses</a:t>
            </a:r>
            <a:r>
              <a:rPr lang="en-US" sz="2000" dirty="0" smtClean="0">
                <a:latin typeface="Times New Roman" pitchFamily="18" charset="0"/>
                <a:cs typeface="Times New Roman" pitchFamily="18" charset="0"/>
              </a:rPr>
              <a:t>.</a:t>
            </a:r>
          </a:p>
          <a:p>
            <a:pPr>
              <a:buFont typeface="Wingdings" pitchFamily="2" charset="2"/>
              <a:buChar char="§"/>
            </a:pPr>
            <a:r>
              <a:rPr lang="en-US" sz="2000" dirty="0">
                <a:latin typeface="Times New Roman" pitchFamily="18" charset="0"/>
                <a:cs typeface="Times New Roman" pitchFamily="18" charset="0"/>
              </a:rPr>
              <a:t>But we make our ETD system to find global theses and dissertations for more reference. Users can search 5,111,718 electronic theses and dissertations at Global ETD site where can find any fields that you want</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a:buFont typeface="Wingdings" pitchFamily="2" charset="2"/>
              <a:buChar char="§"/>
            </a:pPr>
            <a:r>
              <a:rPr lang="en-US" sz="2000" dirty="0" smtClean="0">
                <a:latin typeface="Times New Roman" pitchFamily="18" charset="0"/>
                <a:cs typeface="Times New Roman" pitchFamily="18" charset="0"/>
              </a:rPr>
              <a:t>For </a:t>
            </a:r>
            <a:r>
              <a:rPr lang="en-US" sz="2000" dirty="0">
                <a:latin typeface="Times New Roman" pitchFamily="18" charset="0"/>
                <a:cs typeface="Times New Roman" pitchFamily="18" charset="0"/>
              </a:rPr>
              <a:t>our project future plan, we aim to do more useful site for our university. We want to make from ETD mini project to CU (</a:t>
            </a:r>
            <a:r>
              <a:rPr lang="en-US" sz="2000" dirty="0" err="1">
                <a:latin typeface="Times New Roman" pitchFamily="18" charset="0"/>
                <a:cs typeface="Times New Roman" pitchFamily="18" charset="0"/>
              </a:rPr>
              <a:t>Mdy</a:t>
            </a:r>
            <a:r>
              <a:rPr lang="en-US" sz="2000" dirty="0">
                <a:latin typeface="Times New Roman" pitchFamily="18" charset="0"/>
                <a:cs typeface="Times New Roman" pitchFamily="18" charset="0"/>
              </a:rPr>
              <a:t>) e-Library</a:t>
            </a:r>
            <a:r>
              <a:rPr lang="en-US" sz="2000" dirty="0" smtClean="0">
                <a:latin typeface="Times New Roman" pitchFamily="18" charset="0"/>
                <a:cs typeface="Times New Roman" pitchFamily="18" charset="0"/>
              </a:rPr>
              <a:t>.</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31</a:t>
            </a:fld>
            <a:endParaRPr lang="en-US" dirty="0"/>
          </a:p>
        </p:txBody>
      </p:sp>
    </p:spTree>
    <p:extLst>
      <p:ext uri="{BB962C8B-B14F-4D97-AF65-F5344CB8AC3E}">
        <p14:creationId xmlns:p14="http://schemas.microsoft.com/office/powerpoint/2010/main" val="28088038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a:t>	 </a:t>
            </a:r>
            <a:r>
              <a:rPr lang="en-US" dirty="0" smtClean="0"/>
              <a:t>   </a:t>
            </a:r>
            <a:r>
              <a:rPr lang="en-US" sz="4000" b="1" dirty="0" smtClean="0">
                <a:latin typeface="Times New Roman" pitchFamily="18" charset="0"/>
                <a:cs typeface="Times New Roman" pitchFamily="18" charset="0"/>
              </a:rPr>
              <a:t>THANK YOU SO MUCH</a:t>
            </a:r>
            <a:endParaRPr lang="en-US" sz="4000" b="1"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32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574964"/>
            <a:ext cx="3423137" cy="1219200"/>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4800600"/>
            <a:ext cx="3423137" cy="1219200"/>
          </a:xfrm>
          <a:prstGeom prst="rect">
            <a:avLst/>
          </a:prstGeom>
        </p:spPr>
      </p:pic>
    </p:spTree>
    <p:extLst>
      <p:ext uri="{BB962C8B-B14F-4D97-AF65-F5344CB8AC3E}">
        <p14:creationId xmlns:p14="http://schemas.microsoft.com/office/powerpoint/2010/main" val="2243779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57400"/>
            <a:ext cx="8229600" cy="2286000"/>
          </a:xfrm>
        </p:spPr>
        <p:txBody>
          <a:bodyPr>
            <a:normAutofit fontScale="90000"/>
          </a:bodyPr>
          <a:lstStyle/>
          <a:p>
            <a:r>
              <a:rPr lang="en-US" sz="4000" b="1" dirty="0">
                <a:latin typeface="Times New Roman" pitchFamily="18" charset="0"/>
                <a:cs typeface="Times New Roman" pitchFamily="18" charset="0"/>
              </a:rPr>
              <a:t>Technology Internship &amp; Industry Development </a:t>
            </a:r>
            <a:r>
              <a:rPr lang="en-US" sz="4000" b="1" dirty="0" smtClean="0">
                <a:latin typeface="Times New Roman" pitchFamily="18" charset="0"/>
                <a:cs typeface="Times New Roman" pitchFamily="18" charset="0"/>
              </a:rPr>
              <a:t>Enterprise</a:t>
            </a:r>
            <a:br>
              <a:rPr lang="en-US" sz="4000" b="1" dirty="0" smtClean="0">
                <a:latin typeface="Times New Roman" pitchFamily="18" charset="0"/>
                <a:cs typeface="Times New Roman" pitchFamily="18" charset="0"/>
              </a:rPr>
            </a:br>
            <a:r>
              <a:rPr lang="en-US" sz="2800" dirty="0" smtClean="0">
                <a:latin typeface="Times New Roman" pitchFamily="18" charset="0"/>
                <a:cs typeface="Times New Roman" pitchFamily="18" charset="0"/>
              </a:rPr>
              <a:t>(TIIDE Internship Program)</a:t>
            </a:r>
            <a:r>
              <a:rPr lang="en-US" b="1" dirty="0" smtClean="0"/>
              <a:t/>
            </a:r>
            <a:br>
              <a:rPr lang="en-US" b="1" dirty="0" smtClean="0"/>
            </a:br>
            <a:endParaRPr lang="en-US" b="1" dirty="0"/>
          </a:p>
        </p:txBody>
      </p:sp>
      <p:sp>
        <p:nvSpPr>
          <p:cNvPr id="3" name="Slide Number Placeholder 2"/>
          <p:cNvSpPr>
            <a:spLocks noGrp="1"/>
          </p:cNvSpPr>
          <p:nvPr>
            <p:ph type="sldNum" sz="quarter" idx="12"/>
          </p:nvPr>
        </p:nvSpPr>
        <p:spPr/>
        <p:txBody>
          <a:bodyPr/>
          <a:lstStyle/>
          <a:p>
            <a:fld id="{F3859B97-B988-4A5A-B903-AC3753D38BCE}" type="slidenum">
              <a:rPr lang="en-US" smtClean="0"/>
              <a:t>4</a:t>
            </a:fld>
            <a:endParaRPr lang="en-US"/>
          </a:p>
        </p:txBody>
      </p:sp>
    </p:spTree>
    <p:extLst>
      <p:ext uri="{BB962C8B-B14F-4D97-AF65-F5344CB8AC3E}">
        <p14:creationId xmlns:p14="http://schemas.microsoft.com/office/powerpoint/2010/main" val="16280736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324600"/>
          </a:xfrm>
        </p:spPr>
        <p:txBody>
          <a:bodyPr>
            <a:noAutofit/>
          </a:bodyPr>
          <a:lstStyle/>
          <a:p>
            <a:pPr>
              <a:buFont typeface="Wingdings" pitchFamily="2" charset="2"/>
              <a:buChar char="§"/>
            </a:pP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basics - Setup </a:t>
            </a: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Initial </a:t>
            </a:r>
            <a:r>
              <a:rPr lang="en-US" sz="1800" dirty="0" err="1" smtClean="0">
                <a:latin typeface="Times New Roman" pitchFamily="18" charset="0"/>
                <a:cs typeface="Times New Roman" pitchFamily="18" charset="0"/>
              </a:rPr>
              <a:t>Git</a:t>
            </a:r>
            <a:r>
              <a:rPr lang="en-US" sz="1800" dirty="0" smtClean="0">
                <a:latin typeface="Times New Roman" pitchFamily="18" charset="0"/>
                <a:cs typeface="Times New Roman" pitchFamily="18" charset="0"/>
              </a:rPr>
              <a:t>, Commit, Merge, Branch. add/remove remotes</a:t>
            </a:r>
          </a:p>
          <a:p>
            <a:pPr>
              <a:buFont typeface="Wingdings" pitchFamily="2" charset="2"/>
              <a:buChar char="§"/>
            </a:pP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basics - Setup Repos. Import existing repo. Create new repo. Work with multiple remotes (origin, </a:t>
            </a:r>
            <a:r>
              <a:rPr lang="en-US" sz="1800" dirty="0" err="1" smtClean="0">
                <a:latin typeface="Times New Roman" pitchFamily="18" charset="0"/>
                <a:cs typeface="Times New Roman" pitchFamily="18" charset="0"/>
              </a:rPr>
              <a:t>heroku</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etc</a:t>
            </a:r>
            <a:r>
              <a:rPr lang="en-US" sz="1800" dirty="0" smtClean="0">
                <a:latin typeface="Times New Roman" pitchFamily="18" charset="0"/>
                <a:cs typeface="Times New Roman" pitchFamily="18" charset="0"/>
              </a:rPr>
              <a:t>)</a:t>
            </a:r>
          </a:p>
          <a:p>
            <a:pPr>
              <a:buFont typeface="Wingdings" pitchFamily="2" charset="2"/>
              <a:buChar char="§"/>
            </a:pPr>
            <a:r>
              <a:rPr lang="en-US" sz="1800" dirty="0" smtClean="0">
                <a:latin typeface="Times New Roman" pitchFamily="18" charset="0"/>
                <a:cs typeface="Times New Roman" pitchFamily="18" charset="0"/>
              </a:rPr>
              <a:t>VIM basics - Navigate VIM </a:t>
            </a:r>
            <a:r>
              <a:rPr lang="en-US" sz="1800" dirty="0" err="1" smtClean="0">
                <a:latin typeface="Times New Roman" pitchFamily="18" charset="0"/>
                <a:cs typeface="Times New Roman" pitchFamily="18" charset="0"/>
              </a:rPr>
              <a:t>wih</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hjkl</a:t>
            </a:r>
            <a:r>
              <a:rPr lang="en-US" sz="1800" dirty="0" smtClean="0">
                <a:latin typeface="Times New Roman" pitchFamily="18" charset="0"/>
                <a:cs typeface="Times New Roman" pitchFamily="18" charset="0"/>
              </a:rPr>
              <a:t>; Move in and out of VISUAL and INSERT modes; Master navigation commands; </a:t>
            </a:r>
          </a:p>
          <a:p>
            <a:pPr>
              <a:buFont typeface="Wingdings" pitchFamily="2" charset="2"/>
              <a:buChar char="§"/>
            </a:pPr>
            <a:r>
              <a:rPr lang="en-US" sz="1800" dirty="0" smtClean="0">
                <a:latin typeface="Times New Roman" pitchFamily="18" charset="0"/>
                <a:cs typeface="Times New Roman" pitchFamily="18" charset="0"/>
              </a:rPr>
              <a:t>Static Page on </a:t>
            </a:r>
            <a:r>
              <a:rPr lang="en-US" sz="1800" dirty="0" err="1" smtClean="0">
                <a:latin typeface="Times New Roman" pitchFamily="18" charset="0"/>
                <a:cs typeface="Times New Roman" pitchFamily="18" charset="0"/>
              </a:rPr>
              <a:t>Github</a:t>
            </a:r>
            <a:r>
              <a:rPr lang="en-US" sz="1800" dirty="0" smtClean="0">
                <a:latin typeface="Times New Roman" pitchFamily="18" charset="0"/>
                <a:cs typeface="Times New Roman" pitchFamily="18" charset="0"/>
              </a:rPr>
              <a:t> - Learn basic of setting up a github.io page. Fork a Personal Page and turn this into personal profile page on github.io</a:t>
            </a:r>
          </a:p>
          <a:p>
            <a:pPr>
              <a:buFont typeface="Wingdings" pitchFamily="2" charset="2"/>
              <a:buChar char="§"/>
            </a:pPr>
            <a:r>
              <a:rPr lang="en-US" sz="1800" dirty="0" smtClean="0">
                <a:latin typeface="Times New Roman" pitchFamily="18" charset="0"/>
                <a:cs typeface="Times New Roman" pitchFamily="18" charset="0"/>
              </a:rPr>
              <a:t>Python Practice - Complete Learn Python The </a:t>
            </a:r>
            <a:r>
              <a:rPr lang="en-US" sz="1800" dirty="0" err="1" smtClean="0">
                <a:latin typeface="Times New Roman" pitchFamily="18" charset="0"/>
                <a:cs typeface="Times New Roman" pitchFamily="18" charset="0"/>
              </a:rPr>
              <a:t>Hardway</a:t>
            </a:r>
            <a:r>
              <a:rPr lang="en-US" sz="1800" dirty="0" smtClean="0">
                <a:latin typeface="Times New Roman" pitchFamily="18" charset="0"/>
                <a:cs typeface="Times New Roman" pitchFamily="18" charset="0"/>
              </a:rPr>
              <a:t> </a:t>
            </a:r>
          </a:p>
          <a:p>
            <a:pPr>
              <a:buFont typeface="Wingdings" pitchFamily="2" charset="2"/>
              <a:buChar char="§"/>
            </a:pPr>
            <a:r>
              <a:rPr lang="en-US" sz="1800" dirty="0" smtClean="0">
                <a:latin typeface="Times New Roman" pitchFamily="18" charset="0"/>
                <a:cs typeface="Times New Roman" pitchFamily="18" charset="0"/>
              </a:rPr>
              <a:t>HTML Practice - Basic HTML and HTML5,  Basic CSS </a:t>
            </a:r>
          </a:p>
          <a:p>
            <a:pPr>
              <a:buFont typeface="Wingdings" pitchFamily="2" charset="2"/>
              <a:buChar char="§"/>
            </a:pPr>
            <a:r>
              <a:rPr lang="en-US" sz="1800" dirty="0" err="1" smtClean="0">
                <a:latin typeface="Times New Roman" pitchFamily="18" charset="0"/>
                <a:cs typeface="Times New Roman" pitchFamily="18" charset="0"/>
              </a:rPr>
              <a:t>Heroku</a:t>
            </a:r>
            <a:r>
              <a:rPr lang="en-US" sz="1800" dirty="0" smtClean="0">
                <a:latin typeface="Times New Roman" pitchFamily="18" charset="0"/>
                <a:cs typeface="Times New Roman" pitchFamily="18" charset="0"/>
              </a:rPr>
              <a:t> Basics  - </a:t>
            </a:r>
            <a:r>
              <a:rPr lang="en-US" sz="1800" dirty="0" err="1" smtClean="0">
                <a:latin typeface="Times New Roman" pitchFamily="18" charset="0"/>
                <a:cs typeface="Times New Roman" pitchFamily="18" charset="0"/>
              </a:rPr>
              <a:t>Delply</a:t>
            </a:r>
            <a:r>
              <a:rPr lang="en-US" sz="1800" dirty="0" smtClean="0">
                <a:latin typeface="Times New Roman" pitchFamily="18" charset="0"/>
                <a:cs typeface="Times New Roman" pitchFamily="18" charset="0"/>
              </a:rPr>
              <a:t>, Debug and Log on </a:t>
            </a:r>
            <a:r>
              <a:rPr lang="en-US" sz="1800" dirty="0" err="1" smtClean="0">
                <a:latin typeface="Times New Roman" pitchFamily="18" charset="0"/>
                <a:cs typeface="Times New Roman" pitchFamily="18" charset="0"/>
              </a:rPr>
              <a:t>Heroku</a:t>
            </a:r>
            <a:endParaRPr lang="en-US" sz="1800" dirty="0" smtClean="0">
              <a:latin typeface="Times New Roman" pitchFamily="18" charset="0"/>
              <a:cs typeface="Times New Roman" pitchFamily="18" charset="0"/>
            </a:endParaRPr>
          </a:p>
          <a:p>
            <a:pPr>
              <a:buFont typeface="Wingdings" pitchFamily="2" charset="2"/>
              <a:buChar char="§"/>
            </a:pPr>
            <a:r>
              <a:rPr lang="en-US" sz="1800" dirty="0">
                <a:latin typeface="Times New Roman" pitchFamily="18" charset="0"/>
                <a:cs typeface="Times New Roman" pitchFamily="18" charset="0"/>
              </a:rPr>
              <a:t>JavaScript Practice - Basic JavaScript on </a:t>
            </a:r>
            <a:r>
              <a:rPr lang="en-US" sz="1800" dirty="0" err="1" smtClean="0">
                <a:latin typeface="Times New Roman" pitchFamily="18" charset="0"/>
                <a:cs typeface="Times New Roman" pitchFamily="18" charset="0"/>
              </a:rPr>
              <a:t>FreeCodeCamp</a:t>
            </a:r>
            <a:endParaRPr lang="en-US" sz="1800" dirty="0" smtClean="0">
              <a:latin typeface="Times New Roman" pitchFamily="18" charset="0"/>
              <a:cs typeface="Times New Roman" pitchFamily="18" charset="0"/>
            </a:endParaRPr>
          </a:p>
          <a:p>
            <a:pPr>
              <a:buFont typeface="Wingdings" pitchFamily="2" charset="2"/>
              <a:buChar char="§"/>
            </a:pPr>
            <a:r>
              <a:rPr lang="en-US" sz="1800" dirty="0">
                <a:latin typeface="Times New Roman" pitchFamily="18" charset="0"/>
                <a:cs typeface="Times New Roman" pitchFamily="18" charset="0"/>
              </a:rPr>
              <a:t>Front End </a:t>
            </a:r>
            <a:r>
              <a:rPr lang="en-US" sz="1800" dirty="0" smtClean="0">
                <a:latin typeface="Times New Roman" pitchFamily="18" charset="0"/>
                <a:cs typeface="Times New Roman" pitchFamily="18" charset="0"/>
              </a:rPr>
              <a:t>development -  UIs </a:t>
            </a:r>
            <a:r>
              <a:rPr lang="en-US" sz="1800" dirty="0">
                <a:latin typeface="Times New Roman" pitchFamily="18" charset="0"/>
                <a:cs typeface="Times New Roman" pitchFamily="18" charset="0"/>
              </a:rPr>
              <a:t>with </a:t>
            </a:r>
            <a:r>
              <a:rPr lang="en-US" sz="1800" dirty="0" err="1">
                <a:latin typeface="Times New Roman" pitchFamily="18" charset="0"/>
                <a:cs typeface="Times New Roman" pitchFamily="18" charset="0"/>
              </a:rPr>
              <a:t>Materializecss</a:t>
            </a:r>
            <a:r>
              <a:rPr lang="en-US" sz="1800" dirty="0">
                <a:latin typeface="Times New Roman" pitchFamily="18" charset="0"/>
                <a:cs typeface="Times New Roman" pitchFamily="18" charset="0"/>
              </a:rPr>
              <a:t> + MDL and </a:t>
            </a:r>
            <a:r>
              <a:rPr lang="en-US" sz="1800" dirty="0" err="1">
                <a:latin typeface="Times New Roman" pitchFamily="18" charset="0"/>
                <a:cs typeface="Times New Roman" pitchFamily="18" charset="0"/>
              </a:rPr>
              <a:t>KnockOutJS</a:t>
            </a:r>
            <a:r>
              <a:rPr lang="en-US" sz="1800" dirty="0">
                <a:latin typeface="Times New Roman" pitchFamily="18" charset="0"/>
                <a:cs typeface="Times New Roman" pitchFamily="18" charset="0"/>
              </a:rPr>
              <a:t>. Design </a:t>
            </a:r>
            <a:r>
              <a:rPr lang="en-US" sz="1800" dirty="0" err="1">
                <a:latin typeface="Times New Roman" pitchFamily="18" charset="0"/>
                <a:cs typeface="Times New Roman" pitchFamily="18" charset="0"/>
              </a:rPr>
              <a:t>Screenflows</a:t>
            </a:r>
            <a:r>
              <a:rPr lang="en-US" sz="1800" dirty="0">
                <a:latin typeface="Times New Roman" pitchFamily="18" charset="0"/>
                <a:cs typeface="Times New Roman" pitchFamily="18" charset="0"/>
              </a:rPr>
              <a:t> with </a:t>
            </a:r>
            <a:r>
              <a:rPr lang="en-US" sz="1800" dirty="0" err="1">
                <a:latin typeface="Times New Roman" pitchFamily="18" charset="0"/>
                <a:cs typeface="Times New Roman" pitchFamily="18" charset="0"/>
              </a:rPr>
              <a:t>InvisionApp</a:t>
            </a:r>
            <a:endParaRPr lang="en-US" sz="1800" dirty="0">
              <a:latin typeface="Times New Roman" pitchFamily="18" charset="0"/>
              <a:cs typeface="Times New Roman" pitchFamily="18" charset="0"/>
            </a:endParaRPr>
          </a:p>
          <a:p>
            <a:pPr>
              <a:buFont typeface="Wingdings" pitchFamily="2" charset="2"/>
              <a:buChar char="§"/>
            </a:pPr>
            <a:r>
              <a:rPr lang="en-US" sz="1800" dirty="0">
                <a:latin typeface="Times New Roman" pitchFamily="18" charset="0"/>
                <a:cs typeface="Times New Roman" pitchFamily="18" charset="0"/>
              </a:rPr>
              <a:t>Firebase Basics - Setup basic hosting with Firebase. Use </a:t>
            </a:r>
            <a:r>
              <a:rPr lang="en-US" sz="1800" dirty="0" err="1">
                <a:latin typeface="Times New Roman" pitchFamily="18" charset="0"/>
                <a:cs typeface="Times New Roman" pitchFamily="18" charset="0"/>
              </a:rPr>
              <a:t>realtime</a:t>
            </a:r>
            <a:r>
              <a:rPr lang="en-US" sz="1800" dirty="0">
                <a:latin typeface="Times New Roman" pitchFamily="18" charset="0"/>
                <a:cs typeface="Times New Roman" pitchFamily="18" charset="0"/>
              </a:rPr>
              <a:t> database to store and </a:t>
            </a:r>
            <a:r>
              <a:rPr lang="en-US" sz="1800" dirty="0" err="1">
                <a:latin typeface="Times New Roman" pitchFamily="18" charset="0"/>
                <a:cs typeface="Times New Roman" pitchFamily="18" charset="0"/>
              </a:rPr>
              <a:t>retreive</a:t>
            </a:r>
            <a:r>
              <a:rPr lang="en-US" sz="1800" dirty="0">
                <a:latin typeface="Times New Roman" pitchFamily="18" charset="0"/>
                <a:cs typeface="Times New Roman" pitchFamily="18" charset="0"/>
              </a:rPr>
              <a:t> data. Basic CRUD on </a:t>
            </a:r>
            <a:r>
              <a:rPr lang="en-US" sz="1800" dirty="0" smtClean="0">
                <a:latin typeface="Times New Roman" pitchFamily="18" charset="0"/>
                <a:cs typeface="Times New Roman" pitchFamily="18" charset="0"/>
              </a:rPr>
              <a:t>Firebase</a:t>
            </a:r>
          </a:p>
          <a:p>
            <a:pPr>
              <a:buFont typeface="Wingdings" pitchFamily="2" charset="2"/>
              <a:buChar char="§"/>
            </a:pPr>
            <a:r>
              <a:rPr lang="en-US" sz="1800" dirty="0">
                <a:latin typeface="Times New Roman" pitchFamily="18" charset="0"/>
                <a:cs typeface="Times New Roman" pitchFamily="18" charset="0"/>
              </a:rPr>
              <a:t>Python Flask </a:t>
            </a:r>
            <a:r>
              <a:rPr lang="en-US" sz="1800" dirty="0" err="1" smtClean="0">
                <a:latin typeface="Times New Roman" pitchFamily="18" charset="0"/>
                <a:cs typeface="Times New Roman" pitchFamily="18" charset="0"/>
              </a:rPr>
              <a:t>Heroku</a:t>
            </a:r>
            <a:r>
              <a:rPr lang="en-US" sz="1800" dirty="0">
                <a:latin typeface="Times New Roman" pitchFamily="18" charset="0"/>
                <a:cs typeface="Times New Roman" pitchFamily="18" charset="0"/>
              </a:rPr>
              <a:t> - Flask basics: Routing, </a:t>
            </a:r>
            <a:r>
              <a:rPr lang="en-US" sz="1800" dirty="0" err="1">
                <a:latin typeface="Times New Roman" pitchFamily="18" charset="0"/>
                <a:cs typeface="Times New Roman" pitchFamily="18" charset="0"/>
              </a:rPr>
              <a:t>Jinja</a:t>
            </a:r>
            <a:r>
              <a:rPr lang="en-US" sz="1800" dirty="0">
                <a:latin typeface="Times New Roman" pitchFamily="18" charset="0"/>
                <a:cs typeface="Times New Roman" pitchFamily="18" charset="0"/>
              </a:rPr>
              <a:t> Template. Database with </a:t>
            </a:r>
            <a:r>
              <a:rPr lang="en-US" sz="1800" dirty="0" err="1">
                <a:latin typeface="Times New Roman" pitchFamily="18" charset="0"/>
                <a:cs typeface="Times New Roman" pitchFamily="18" charset="0"/>
              </a:rPr>
              <a:t>SQLAlchemy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RESTful</a:t>
            </a:r>
            <a:r>
              <a:rPr lang="en-US" sz="1800" dirty="0">
                <a:latin typeface="Times New Roman" pitchFamily="18" charset="0"/>
                <a:cs typeface="Times New Roman" pitchFamily="18" charset="0"/>
              </a:rPr>
              <a:t> </a:t>
            </a:r>
            <a:r>
              <a:rPr lang="en-US" sz="1800" dirty="0" smtClean="0">
                <a:latin typeface="Times New Roman" pitchFamily="18" charset="0"/>
                <a:cs typeface="Times New Roman" pitchFamily="18" charset="0"/>
              </a:rPr>
              <a:t>API</a:t>
            </a:r>
          </a:p>
          <a:p>
            <a:pPr>
              <a:buFont typeface="Wingdings" pitchFamily="2" charset="2"/>
              <a:buChar char="§"/>
            </a:pPr>
            <a:r>
              <a:rPr lang="en-US" sz="1800" dirty="0">
                <a:latin typeface="Times New Roman" pitchFamily="18" charset="0"/>
                <a:cs typeface="Times New Roman" pitchFamily="18" charset="0"/>
              </a:rPr>
              <a:t>Data Binding - Use </a:t>
            </a:r>
            <a:r>
              <a:rPr lang="en-US" sz="1800" dirty="0" err="1">
                <a:latin typeface="Times New Roman" pitchFamily="18" charset="0"/>
                <a:cs typeface="Times New Roman" pitchFamily="18" charset="0"/>
              </a:rPr>
              <a:t>KnockOutJS</a:t>
            </a:r>
            <a:r>
              <a:rPr lang="en-US" sz="1800" dirty="0">
                <a:latin typeface="Times New Roman" pitchFamily="18" charset="0"/>
                <a:cs typeface="Times New Roman" pitchFamily="18" charset="0"/>
              </a:rPr>
              <a:t> to bind data</a:t>
            </a:r>
            <a:r>
              <a:rPr lang="en-US" sz="1800" dirty="0" smtClean="0">
                <a:latin typeface="Times New Roman" pitchFamily="18" charset="0"/>
                <a:cs typeface="Times New Roman" pitchFamily="18" charset="0"/>
              </a:rPr>
              <a:t>.</a:t>
            </a:r>
          </a:p>
          <a:p>
            <a:pPr>
              <a:buFont typeface="Wingdings" pitchFamily="2" charset="2"/>
              <a:buChar char="§"/>
            </a:pPr>
            <a:r>
              <a:rPr lang="en-US" sz="1800" dirty="0" smtClean="0">
                <a:latin typeface="Times New Roman" pitchFamily="18" charset="0"/>
                <a:cs typeface="Times New Roman" pitchFamily="18" charset="0"/>
              </a:rPr>
              <a:t>Electronic Thesis and Dissertation </a:t>
            </a:r>
            <a:r>
              <a:rPr lang="en-US" sz="1800" dirty="0">
                <a:latin typeface="Times New Roman" pitchFamily="18" charset="0"/>
                <a:cs typeface="Times New Roman" pitchFamily="18" charset="0"/>
              </a:rPr>
              <a:t>- Use Firebase to develop an Electric Thesis and </a:t>
            </a:r>
            <a:r>
              <a:rPr lang="en-US" sz="1800" dirty="0" err="1">
                <a:latin typeface="Times New Roman" pitchFamily="18" charset="0"/>
                <a:cs typeface="Times New Roman" pitchFamily="18" charset="0"/>
              </a:rPr>
              <a:t>Disseration</a:t>
            </a:r>
            <a:r>
              <a:rPr lang="en-US" sz="1800" dirty="0">
                <a:latin typeface="Times New Roman" pitchFamily="18" charset="0"/>
                <a:cs typeface="Times New Roman" pitchFamily="18" charset="0"/>
              </a:rPr>
              <a:t> App using the toolsets and workflow covered in the internship program.</a:t>
            </a:r>
            <a:endParaRPr lang="en-US" sz="1800" dirty="0" smtClean="0">
              <a:latin typeface="Times New Roman" pitchFamily="18" charset="0"/>
              <a:cs typeface="Times New Roman" pitchFamily="18" charset="0"/>
            </a:endParaRPr>
          </a:p>
          <a:p>
            <a:pPr>
              <a:buFont typeface="Wingdings" pitchFamily="2" charset="2"/>
              <a:buChar char="§"/>
            </a:pPr>
            <a:endParaRPr lang="en-US" sz="1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5</a:t>
            </a:fld>
            <a:endParaRPr lang="en-US"/>
          </a:p>
        </p:txBody>
      </p:sp>
    </p:spTree>
    <p:extLst>
      <p:ext uri="{BB962C8B-B14F-4D97-AF65-F5344CB8AC3E}">
        <p14:creationId xmlns:p14="http://schemas.microsoft.com/office/powerpoint/2010/main" val="14690862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859B97-B988-4A5A-B903-AC3753D38BCE}" type="slidenum">
              <a:rPr lang="en-US" smtClean="0"/>
              <a:t>6</a:t>
            </a:fld>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838200"/>
            <a:ext cx="6477000" cy="4754563"/>
          </a:xfrm>
        </p:spPr>
      </p:pic>
    </p:spTree>
    <p:extLst>
      <p:ext uri="{BB962C8B-B14F-4D97-AF65-F5344CB8AC3E}">
        <p14:creationId xmlns:p14="http://schemas.microsoft.com/office/powerpoint/2010/main" val="30305295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0782"/>
            <a:ext cx="6641448" cy="5516563"/>
          </a:xfrm>
        </p:spPr>
      </p:pic>
      <p:sp>
        <p:nvSpPr>
          <p:cNvPr id="4" name="Slide Number Placeholder 3"/>
          <p:cNvSpPr>
            <a:spLocks noGrp="1"/>
          </p:cNvSpPr>
          <p:nvPr>
            <p:ph type="sldNum" sz="quarter" idx="12"/>
          </p:nvPr>
        </p:nvSpPr>
        <p:spPr/>
        <p:txBody>
          <a:bodyPr/>
          <a:lstStyle/>
          <a:p>
            <a:fld id="{F3859B97-B988-4A5A-B903-AC3753D38BCE}" type="slidenum">
              <a:rPr lang="en-US" smtClean="0"/>
              <a:t>7</a:t>
            </a:fld>
            <a:endParaRPr lang="en-US"/>
          </a:p>
        </p:txBody>
      </p:sp>
    </p:spTree>
    <p:extLst>
      <p:ext uri="{BB962C8B-B14F-4D97-AF65-F5344CB8AC3E}">
        <p14:creationId xmlns:p14="http://schemas.microsoft.com/office/powerpoint/2010/main" val="1286490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Autofit/>
          </a:bodyPr>
          <a:lstStyle/>
          <a:p>
            <a:r>
              <a:rPr lang="en-US" sz="3200" dirty="0" smtClean="0">
                <a:latin typeface="Times New Roman" pitchFamily="18" charset="0"/>
                <a:cs typeface="Times New Roman" pitchFamily="18" charset="0"/>
              </a:rPr>
              <a:t>Abstract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762000"/>
            <a:ext cx="8229600" cy="5410200"/>
          </a:xfrm>
        </p:spPr>
        <p:txBody>
          <a:bodyPr>
            <a:noAutofit/>
          </a:bodyPr>
          <a:lstStyle/>
          <a:p>
            <a:pPr>
              <a:buFont typeface="Wingdings" pitchFamily="2" charset="2"/>
              <a:buChar char="§"/>
            </a:pPr>
            <a:r>
              <a:rPr lang="en-US" sz="2000" dirty="0" smtClean="0">
                <a:latin typeface="Times New Roman" pitchFamily="18" charset="0"/>
                <a:cs typeface="Times New Roman" pitchFamily="18" charset="0"/>
              </a:rPr>
              <a:t> Electronic Thesis and Dissertation System is a work submitted in support of candidature for a doctorate or master’s degree. </a:t>
            </a:r>
          </a:p>
          <a:p>
            <a:pPr>
              <a:buFont typeface="Wingdings" pitchFamily="2" charset="2"/>
              <a:buChar char="§"/>
            </a:pPr>
            <a:r>
              <a:rPr lang="en-US" sz="2000" dirty="0" smtClean="0">
                <a:latin typeface="Times New Roman" pitchFamily="18" charset="0"/>
                <a:cs typeface="Times New Roman" pitchFamily="18" charset="0"/>
              </a:rPr>
              <a:t>Electronic version of theses and dissertations are called ETDs. </a:t>
            </a:r>
          </a:p>
          <a:p>
            <a:pPr>
              <a:buFont typeface="Wingdings" pitchFamily="2" charset="2"/>
              <a:buChar char="§"/>
            </a:pPr>
            <a:r>
              <a:rPr lang="en-US" sz="2000" dirty="0" smtClean="0">
                <a:latin typeface="Times New Roman" pitchFamily="18" charset="0"/>
                <a:cs typeface="Times New Roman" pitchFamily="18" charset="0"/>
              </a:rPr>
              <a:t>This system is kind of Education website.</a:t>
            </a:r>
          </a:p>
          <a:p>
            <a:pPr>
              <a:buFont typeface="Wingdings" pitchFamily="2" charset="2"/>
              <a:buChar char="§"/>
            </a:pPr>
            <a:r>
              <a:rPr lang="en-US" sz="2000" dirty="0" smtClean="0">
                <a:latin typeface="Times New Roman" pitchFamily="18" charset="0"/>
                <a:cs typeface="Times New Roman" pitchFamily="18" charset="0"/>
              </a:rPr>
              <a:t> In our system , users can search theses and dissertations of CU (</a:t>
            </a:r>
            <a:r>
              <a:rPr lang="en-US" sz="2000" dirty="0" err="1" smtClean="0">
                <a:latin typeface="Times New Roman" pitchFamily="18" charset="0"/>
                <a:cs typeface="Times New Roman" pitchFamily="18" charset="0"/>
              </a:rPr>
              <a:t>Mdy</a:t>
            </a:r>
            <a:r>
              <a:rPr lang="en-US" sz="2000" dirty="0" smtClean="0">
                <a:latin typeface="Times New Roman" pitchFamily="18" charset="0"/>
                <a:cs typeface="Times New Roman" pitchFamily="18" charset="0"/>
              </a:rPr>
              <a:t>) by Year, and can see abstract of the thesis, author name, supervisor name and the major.</a:t>
            </a:r>
          </a:p>
          <a:p>
            <a:pPr>
              <a:buFont typeface="Wingdings" pitchFamily="2" charset="2"/>
              <a:buChar char="§"/>
            </a:pPr>
            <a:r>
              <a:rPr lang="en-US" sz="2000" dirty="0" smtClean="0">
                <a:latin typeface="Times New Roman" pitchFamily="18" charset="0"/>
                <a:cs typeface="Times New Roman" pitchFamily="18" charset="0"/>
              </a:rPr>
              <a:t> Users can also search books and theses of </a:t>
            </a:r>
            <a:r>
              <a:rPr lang="en-US" sz="2000" dirty="0" err="1" smtClean="0">
                <a:latin typeface="Times New Roman" pitchFamily="18" charset="0"/>
                <a:cs typeface="Times New Roman" pitchFamily="18" charset="0"/>
              </a:rPr>
              <a:t>Otago</a:t>
            </a:r>
            <a:r>
              <a:rPr lang="en-US" sz="2000" dirty="0" smtClean="0">
                <a:latin typeface="Times New Roman" pitchFamily="18" charset="0"/>
                <a:cs typeface="Times New Roman" pitchFamily="18" charset="0"/>
              </a:rPr>
              <a:t> University and Global ETD for more references.</a:t>
            </a:r>
          </a:p>
          <a:p>
            <a:pPr>
              <a:buFont typeface="Wingdings" pitchFamily="2" charset="2"/>
              <a:buChar char="§"/>
            </a:pPr>
            <a:r>
              <a:rPr lang="en-US" sz="2000" dirty="0" smtClean="0">
                <a:latin typeface="Times New Roman" pitchFamily="18" charset="0"/>
                <a:cs typeface="Times New Roman" pitchFamily="18" charset="0"/>
              </a:rPr>
              <a:t>For admin Panel, admins can insert, data into database, delete and retrieve data for database. </a:t>
            </a:r>
          </a:p>
          <a:p>
            <a:pPr>
              <a:buFont typeface="Wingdings" pitchFamily="2" charset="2"/>
              <a:buChar char="§"/>
            </a:pPr>
            <a:r>
              <a:rPr lang="en-US" sz="2000" dirty="0" smtClean="0">
                <a:latin typeface="Times New Roman" pitchFamily="18" charset="0"/>
                <a:cs typeface="Times New Roman" pitchFamily="18" charset="0"/>
              </a:rPr>
              <a:t>Users can use our system with both smart phones and computers. </a:t>
            </a:r>
          </a:p>
          <a:p>
            <a:pPr>
              <a:buFont typeface="Wingdings" pitchFamily="2" charset="2"/>
              <a:buChar char="§"/>
            </a:pPr>
            <a:r>
              <a:rPr lang="en-US" sz="2000" dirty="0" smtClean="0">
                <a:latin typeface="Times New Roman" pitchFamily="18" charset="0"/>
                <a:cs typeface="Times New Roman" pitchFamily="18" charset="0"/>
              </a:rPr>
              <a:t>For Front End, the system was implemented using material design (HTML, CSS).</a:t>
            </a:r>
          </a:p>
          <a:p>
            <a:pPr>
              <a:buFont typeface="Wingdings" pitchFamily="2" charset="2"/>
              <a:buChar char="§"/>
            </a:pPr>
            <a:r>
              <a:rPr lang="en-US" sz="2000" dirty="0" smtClean="0">
                <a:latin typeface="Times New Roman" pitchFamily="18" charset="0"/>
                <a:cs typeface="Times New Roman" pitchFamily="18" charset="0"/>
              </a:rPr>
              <a:t>For Back End, this system was implemented using </a:t>
            </a:r>
            <a:r>
              <a:rPr lang="en-US" sz="2000" dirty="0" err="1" smtClean="0">
                <a:latin typeface="Times New Roman" pitchFamily="18" charset="0"/>
                <a:cs typeface="Times New Roman" pitchFamily="18" charset="0"/>
              </a:rPr>
              <a:t>javascript</a:t>
            </a:r>
            <a:r>
              <a:rPr lang="en-US" sz="2000" dirty="0" smtClean="0">
                <a:latin typeface="Times New Roman" pitchFamily="18" charset="0"/>
                <a:cs typeface="Times New Roman" pitchFamily="18" charset="0"/>
              </a:rPr>
              <a:t> and </a:t>
            </a:r>
            <a:r>
              <a:rPr lang="en-US" sz="2000" dirty="0" err="1" smtClean="0">
                <a:latin typeface="Times New Roman" pitchFamily="18" charset="0"/>
                <a:cs typeface="Times New Roman" pitchFamily="18" charset="0"/>
              </a:rPr>
              <a:t>jQuery</a:t>
            </a:r>
            <a:r>
              <a:rPr lang="en-US" sz="2000" dirty="0" smtClean="0">
                <a:latin typeface="Times New Roman" pitchFamily="18" charset="0"/>
                <a:cs typeface="Times New Roman" pitchFamily="18" charset="0"/>
              </a:rPr>
              <a:t>. And we also used Firebase </a:t>
            </a:r>
            <a:r>
              <a:rPr lang="en-US" sz="2000" dirty="0" smtClean="0"/>
              <a:t>Hosting and Database.</a:t>
            </a:r>
            <a:endParaRPr lang="en-US" sz="2000" dirty="0"/>
          </a:p>
        </p:txBody>
      </p:sp>
      <p:sp>
        <p:nvSpPr>
          <p:cNvPr id="4" name="Slide Number Placeholder 3"/>
          <p:cNvSpPr>
            <a:spLocks noGrp="1"/>
          </p:cNvSpPr>
          <p:nvPr>
            <p:ph type="sldNum" sz="quarter" idx="12"/>
          </p:nvPr>
        </p:nvSpPr>
        <p:spPr/>
        <p:txBody>
          <a:bodyPr/>
          <a:lstStyle/>
          <a:p>
            <a:fld id="{F3859B97-B988-4A5A-B903-AC3753D38BCE}" type="slidenum">
              <a:rPr lang="en-US" smtClean="0"/>
              <a:t>8</a:t>
            </a:fld>
            <a:endParaRPr lang="en-US"/>
          </a:p>
        </p:txBody>
      </p:sp>
    </p:spTree>
    <p:extLst>
      <p:ext uri="{BB962C8B-B14F-4D97-AF65-F5344CB8AC3E}">
        <p14:creationId xmlns:p14="http://schemas.microsoft.com/office/powerpoint/2010/main" val="1805505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295400"/>
          </a:xfrm>
        </p:spPr>
        <p:txBody>
          <a:bodyPr>
            <a:normAutofit/>
          </a:bodyPr>
          <a:lstStyle/>
          <a:p>
            <a:r>
              <a:rPr lang="en-US" sz="3200" dirty="0" smtClean="0">
                <a:latin typeface="Times New Roman" pitchFamily="18" charset="0"/>
                <a:cs typeface="Times New Roman" pitchFamily="18" charset="0"/>
              </a:rPr>
              <a:t>Objectives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447800"/>
            <a:ext cx="8229600" cy="4678363"/>
          </a:xfrm>
        </p:spPr>
        <p:txBody>
          <a:bodyPr>
            <a:normAutofit/>
          </a:bodyPr>
          <a:lstStyle/>
          <a:p>
            <a:pPr>
              <a:buFont typeface="Wingdings" pitchFamily="2" charset="2"/>
              <a:buChar char="§"/>
            </a:pPr>
            <a:r>
              <a:rPr lang="en-US" sz="2000" dirty="0" smtClean="0">
                <a:latin typeface="Times New Roman" pitchFamily="18" charset="0"/>
                <a:cs typeface="Times New Roman" pitchFamily="18" charset="0"/>
              </a:rPr>
              <a:t>To save time for finding  thesis guideline and thesis information</a:t>
            </a:r>
          </a:p>
          <a:p>
            <a:pPr>
              <a:buFont typeface="Wingdings" pitchFamily="2" charset="2"/>
              <a:buChar char="§"/>
            </a:pPr>
            <a:r>
              <a:rPr lang="en-US" sz="2000" dirty="0" smtClean="0">
                <a:latin typeface="Times New Roman" pitchFamily="18" charset="0"/>
                <a:cs typeface="Times New Roman" pitchFamily="18" charset="0"/>
              </a:rPr>
              <a:t>To help students to be better prepared as knowledge workers</a:t>
            </a:r>
          </a:p>
          <a:p>
            <a:pPr>
              <a:buFont typeface="Wingdings" pitchFamily="2" charset="2"/>
              <a:buChar char="§"/>
            </a:pPr>
            <a:r>
              <a:rPr lang="en-US" sz="2000" dirty="0" smtClean="0">
                <a:latin typeface="Times New Roman" pitchFamily="18" charset="0"/>
                <a:cs typeface="Times New Roman" pitchFamily="18" charset="0"/>
              </a:rPr>
              <a:t>To develop university digital library services and infrastructure</a:t>
            </a:r>
          </a:p>
          <a:p>
            <a:pPr>
              <a:buFont typeface="Wingdings" pitchFamily="2" charset="2"/>
              <a:buChar char="§"/>
            </a:pPr>
            <a:r>
              <a:rPr lang="en-US" sz="2000" dirty="0" smtClean="0">
                <a:latin typeface="Times New Roman" pitchFamily="18" charset="0"/>
                <a:cs typeface="Times New Roman" pitchFamily="18" charset="0"/>
              </a:rPr>
              <a:t>To increase sharing and collaboration among university and students</a:t>
            </a:r>
          </a:p>
          <a:p>
            <a:pPr>
              <a:buFont typeface="Wingdings" pitchFamily="2" charset="2"/>
              <a:buChar char="§"/>
            </a:pPr>
            <a:r>
              <a:rPr lang="en-US" sz="2000" dirty="0" smtClean="0">
                <a:latin typeface="Times New Roman" pitchFamily="18" charset="0"/>
                <a:cs typeface="Times New Roman" pitchFamily="18" charset="0"/>
              </a:rPr>
              <a:t>To enhance access to university research</a:t>
            </a:r>
          </a:p>
          <a:p>
            <a:pPr>
              <a:buFont typeface="Wingdings" pitchFamily="2" charset="2"/>
              <a:buChar char="§"/>
            </a:pPr>
            <a:r>
              <a:rPr lang="en-US" sz="2000" dirty="0" smtClean="0">
                <a:latin typeface="Times New Roman" pitchFamily="18" charset="0"/>
                <a:cs typeface="Times New Roman" pitchFamily="18" charset="0"/>
              </a:rPr>
              <a:t>To reduce paper work</a:t>
            </a:r>
          </a:p>
          <a:p>
            <a:pPr marL="0" indent="0">
              <a:buNone/>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F3859B97-B988-4A5A-B903-AC3753D38BCE}" type="slidenum">
              <a:rPr lang="en-US" smtClean="0"/>
              <a:t>9</a:t>
            </a:fld>
            <a:endParaRPr lang="en-US"/>
          </a:p>
        </p:txBody>
      </p:sp>
    </p:spTree>
    <p:extLst>
      <p:ext uri="{BB962C8B-B14F-4D97-AF65-F5344CB8AC3E}">
        <p14:creationId xmlns:p14="http://schemas.microsoft.com/office/powerpoint/2010/main" val="20631765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TotalTime>
  <Words>1296</Words>
  <Application>Microsoft Office PowerPoint</Application>
  <PresentationFormat>On-screen Show (4:3)</PresentationFormat>
  <Paragraphs>142</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Electronic Thesis and Dissertation</vt:lpstr>
      <vt:lpstr>PowerPoint Presentation</vt:lpstr>
      <vt:lpstr>Acknowledgement</vt:lpstr>
      <vt:lpstr>Technology Internship &amp; Industry Development Enterprise (TIIDE Internship Program) </vt:lpstr>
      <vt:lpstr>PowerPoint Presentation</vt:lpstr>
      <vt:lpstr>PowerPoint Presentation</vt:lpstr>
      <vt:lpstr>PowerPoint Presentation</vt:lpstr>
      <vt:lpstr>Abstract</vt:lpstr>
      <vt:lpstr>Objectives</vt:lpstr>
      <vt:lpstr>Introduction</vt:lpstr>
      <vt:lpstr>Project Development</vt:lpstr>
      <vt:lpstr>PowerPoint Presentation</vt:lpstr>
      <vt:lpstr>PowerPoint Presentation</vt:lpstr>
      <vt:lpstr>PowerPoint Presentation</vt:lpstr>
      <vt:lpstr>ETD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firebase?</vt:lpstr>
      <vt:lpstr>Database Implementation</vt:lpstr>
      <vt:lpstr>PowerPoint Presentation</vt:lpstr>
      <vt:lpstr>PowerPoint Presentation</vt:lpstr>
      <vt:lpstr>PowerPoint Presentation</vt:lpstr>
      <vt:lpstr>Abstract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Thesis and Dissertation</dc:title>
  <dc:creator>user</dc:creator>
  <cp:lastModifiedBy>user</cp:lastModifiedBy>
  <cp:revision>27</cp:revision>
  <dcterms:created xsi:type="dcterms:W3CDTF">2018-08-31T14:10:37Z</dcterms:created>
  <dcterms:modified xsi:type="dcterms:W3CDTF">2018-09-01T07:18:00Z</dcterms:modified>
</cp:coreProperties>
</file>